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1"/>
  </p:notesMasterIdLst>
  <p:sldIdLst>
    <p:sldId id="373" r:id="rId2"/>
    <p:sldId id="740" r:id="rId3"/>
    <p:sldId id="256" r:id="rId4"/>
    <p:sldId id="257" r:id="rId5"/>
    <p:sldId id="258" r:id="rId6"/>
    <p:sldId id="259" r:id="rId7"/>
    <p:sldId id="273" r:id="rId8"/>
    <p:sldId id="269" r:id="rId9"/>
    <p:sldId id="260" r:id="rId10"/>
    <p:sldId id="270" r:id="rId11"/>
    <p:sldId id="263" r:id="rId12"/>
    <p:sldId id="468" r:id="rId13"/>
    <p:sldId id="274" r:id="rId14"/>
    <p:sldId id="265" r:id="rId15"/>
    <p:sldId id="311" r:id="rId16"/>
    <p:sldId id="268" r:id="rId17"/>
    <p:sldId id="261" r:id="rId18"/>
    <p:sldId id="402" r:id="rId19"/>
    <p:sldId id="742" r:id="rId20"/>
    <p:sldId id="262" r:id="rId21"/>
    <p:sldId id="266" r:id="rId22"/>
    <p:sldId id="267" r:id="rId23"/>
    <p:sldId id="275" r:id="rId24"/>
    <p:sldId id="312" r:id="rId25"/>
    <p:sldId id="283" r:id="rId26"/>
    <p:sldId id="469" r:id="rId27"/>
    <p:sldId id="284" r:id="rId28"/>
    <p:sldId id="278" r:id="rId29"/>
    <p:sldId id="463" r:id="rId30"/>
    <p:sldId id="300" r:id="rId31"/>
    <p:sldId id="299" r:id="rId32"/>
    <p:sldId id="464" r:id="rId33"/>
    <p:sldId id="301" r:id="rId34"/>
    <p:sldId id="465" r:id="rId35"/>
    <p:sldId id="302" r:id="rId36"/>
    <p:sldId id="466" r:id="rId37"/>
    <p:sldId id="471" r:id="rId38"/>
    <p:sldId id="467" r:id="rId39"/>
    <p:sldId id="303" r:id="rId40"/>
    <p:sldId id="304" r:id="rId41"/>
    <p:sldId id="286" r:id="rId42"/>
    <p:sldId id="305" r:id="rId43"/>
    <p:sldId id="272" r:id="rId44"/>
    <p:sldId id="293" r:id="rId45"/>
    <p:sldId id="470" r:id="rId46"/>
    <p:sldId id="309" r:id="rId47"/>
    <p:sldId id="310" r:id="rId48"/>
    <p:sldId id="294" r:id="rId49"/>
    <p:sldId id="29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6208"/>
  </p:normalViewPr>
  <p:slideViewPr>
    <p:cSldViewPr snapToGrid="0" snapToObjects="1">
      <p:cViewPr varScale="1">
        <p:scale>
          <a:sx n="119" d="100"/>
          <a:sy n="119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55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E7739-1BC1-BC48-BD86-98371FB2425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D3321-0867-B54F-BD36-CB200300D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79AC-11DC-402A-A56E-FE0B99831C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6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Calibri" pitchFamily="34" charset="0"/>
              </a:rPr>
              <a:t>Applications ranging from NLP, facial</a:t>
            </a:r>
            <a:r>
              <a:rPr lang="en-US" baseline="0" dirty="0">
                <a:latin typeface="Calibri" pitchFamily="34" charset="0"/>
              </a:rPr>
              <a:t> recognition, audio processing/classification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07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D3321-0867-B54F-BD36-CB200300DB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rgbClr val="8A8A8A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7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8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5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8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F30A-7993-064C-95DE-DE163C6C4959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DB3F-CF97-974B-9750-615C8AF1F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2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EF1F30A-7993-064C-95DE-DE163C6C495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F2EDB3F-CF97-974B-9750-615C8AF1F9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emf"/><Relationship Id="rId26" Type="http://schemas.openxmlformats.org/officeDocument/2006/relationships/image" Target="../media/image18.png"/><Relationship Id="rId3" Type="http://schemas.openxmlformats.org/officeDocument/2006/relationships/image" Target="../media/image13.emf"/><Relationship Id="rId21" Type="http://schemas.openxmlformats.org/officeDocument/2006/relationships/image" Target="../media/image24.png"/><Relationship Id="rId7" Type="http://schemas.openxmlformats.org/officeDocument/2006/relationships/image" Target="../media/image17.emf"/><Relationship Id="rId12" Type="http://schemas.openxmlformats.org/officeDocument/2006/relationships/image" Target="../media/image15.png"/><Relationship Id="rId25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11" Type="http://schemas.openxmlformats.org/officeDocument/2006/relationships/image" Target="../media/image14.png"/><Relationship Id="rId24" Type="http://schemas.openxmlformats.org/officeDocument/2006/relationships/image" Target="../media/image16.png"/><Relationship Id="rId5" Type="http://schemas.openxmlformats.org/officeDocument/2006/relationships/image" Target="../media/image15.emf"/><Relationship Id="rId15" Type="http://schemas.openxmlformats.org/officeDocument/2006/relationships/image" Target="../media/image20.emf"/><Relationship Id="rId23" Type="http://schemas.openxmlformats.org/officeDocument/2006/relationships/image" Target="../media/image21.emf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14.emf"/><Relationship Id="rId9" Type="http://schemas.openxmlformats.org/officeDocument/2006/relationships/image" Target="../media/image12.png"/><Relationship Id="rId14" Type="http://schemas.openxmlformats.org/officeDocument/2006/relationships/image" Target="../media/image19.emf"/><Relationship Id="rId22" Type="http://schemas.openxmlformats.org/officeDocument/2006/relationships/image" Target="../media/image25.png"/><Relationship Id="rId27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karpathy/svmjs/demo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287425/why-do-you-need-to-scale-data-in-kn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assification/plot_classifier_comparison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274433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B8DC-902F-E541-97EB-ECF0DADF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→ Profit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444FC5-F5D4-EE4B-B0D5-89F5607D2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16" y="1690689"/>
            <a:ext cx="6182167" cy="471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72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pPr algn="ctr"/>
            <a:r>
              <a:rPr lang="en-US" dirty="0"/>
              <a:t>What is supervised machine learning?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BC193-8937-D147-9FD9-4C5373FEAE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8167" y="1825625"/>
            <a:ext cx="8445011" cy="4867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“feature vector” (input)</a:t>
            </a: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response variable (desired output: e.g. class label)</a:t>
            </a:r>
          </a:p>
          <a:p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a set of 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&lt;</a:t>
            </a:r>
            <a:r>
              <a:rPr lang="en-US" b="1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&gt;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pairs, let’s learn a function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that accurately predicts </a:t>
            </a:r>
            <a:r>
              <a:rPr lang="en-US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ctr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 marL="0" indent="0" algn="ctr">
              <a:buNone/>
            </a:pP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Minimize some error or loss function </a:t>
            </a:r>
            <a:r>
              <a:rPr lang="en-US" i="1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35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pPr algn="ctr"/>
            <a:r>
              <a:rPr lang="en-US" dirty="0"/>
              <a:t>Example loss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BC193-8937-D147-9FD9-4C5373FEAE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8167" y="1825625"/>
            <a:ext cx="8445011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Categorical data: classification error</a:t>
            </a:r>
          </a:p>
          <a:p>
            <a:pPr marL="0" indent="0">
              <a:buNone/>
            </a:pP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Real-valued data: mean-squared error</a:t>
            </a:r>
          </a:p>
        </p:txBody>
      </p:sp>
    </p:spTree>
    <p:extLst>
      <p:ext uri="{BB962C8B-B14F-4D97-AF65-F5344CB8AC3E}">
        <p14:creationId xmlns:p14="http://schemas.microsoft.com/office/powerpoint/2010/main" val="399616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62702-2BA2-A342-896F-CF3A8CED7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Tired: Logistic regression: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Wired: a bag of regressors!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62702-2BA2-A342-896F-CF3A8CED7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Empty Burlap Sack Stock Photo, Picture And Royalty Free Image. Image  38425496.">
            <a:extLst>
              <a:ext uri="{FF2B5EF4-FFF2-40B4-BE49-F238E27FC236}">
                <a16:creationId xmlns:a16="http://schemas.microsoft.com/office/drawing/2014/main" id="{0BCF80B9-D650-EA42-9990-5B2FEE2BE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6235" r="7842" b="3679"/>
          <a:stretch/>
        </p:blipFill>
        <p:spPr bwMode="auto">
          <a:xfrm>
            <a:off x="4136761" y="4531803"/>
            <a:ext cx="2153507" cy="20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23697-81CE-4D40-9A00-1D7139BE1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7160">
            <a:off x="5243878" y="4316344"/>
            <a:ext cx="1012313" cy="4309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404338-B0F0-BC4A-9D62-E1C1E76FE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77501">
            <a:off x="4984296" y="4316344"/>
            <a:ext cx="1012313" cy="430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B69A01-2BD5-5141-8CF5-F741BA5A2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400836">
            <a:off x="4733790" y="4317577"/>
            <a:ext cx="1012313" cy="4309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946D7F-BA56-2D43-B3B4-FC5F8E8B6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49735">
            <a:off x="4526538" y="4251108"/>
            <a:ext cx="1012313" cy="4309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9089F9-5B07-2441-B71C-214A189AE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63650">
            <a:off x="4309451" y="4222747"/>
            <a:ext cx="1012313" cy="4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2702-2BA2-A342-896F-CF3A8CED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cases where mechanistic models are hard to come by</a:t>
            </a:r>
          </a:p>
          <a:p>
            <a:endParaRPr lang="en-US" dirty="0"/>
          </a:p>
          <a:p>
            <a:r>
              <a:rPr lang="en-US" dirty="0"/>
              <a:t>Supervised learning: good when lots of training data can be obtained</a:t>
            </a:r>
          </a:p>
          <a:p>
            <a:endParaRPr lang="en-US" dirty="0"/>
          </a:p>
          <a:p>
            <a:r>
              <a:rPr lang="en-US" dirty="0"/>
              <a:t>Good for high-dimensional data!</a:t>
            </a:r>
          </a:p>
        </p:txBody>
      </p:sp>
    </p:spTree>
    <p:extLst>
      <p:ext uri="{BB962C8B-B14F-4D97-AF65-F5344CB8AC3E}">
        <p14:creationId xmlns:p14="http://schemas.microsoft.com/office/powerpoint/2010/main" val="393325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1225"/>
            <a:ext cx="9073662" cy="1765737"/>
          </a:xfrm>
        </p:spPr>
        <p:txBody>
          <a:bodyPr>
            <a:noAutofit/>
          </a:bodyPr>
          <a:lstStyle/>
          <a:p>
            <a:pPr>
              <a:spcAft>
                <a:spcPts val="1100"/>
              </a:spcAft>
            </a:pPr>
            <a:r>
              <a:rPr lang="en-US" sz="2200" dirty="0"/>
              <a:t>Goal: identify species</a:t>
            </a:r>
          </a:p>
          <a:p>
            <a:pPr>
              <a:spcAft>
                <a:spcPts val="1100"/>
              </a:spcAft>
            </a:pPr>
            <a:r>
              <a:rPr lang="en-US" sz="2200" dirty="0"/>
              <a:t>Multidimensional data (4 measures per flower)</a:t>
            </a:r>
          </a:p>
          <a:p>
            <a:pPr>
              <a:spcAft>
                <a:spcPts val="1100"/>
              </a:spcAft>
            </a:pPr>
            <a:r>
              <a:rPr lang="en-US" sz="2200" dirty="0"/>
              <a:t>Used by Fisher to illustrate a method for effective classification with multidimensional data</a:t>
            </a:r>
          </a:p>
          <a:p>
            <a:pPr marL="0" indent="0" algn="ctr">
              <a:spcAft>
                <a:spcPts val="1100"/>
              </a:spcAft>
              <a:buNone/>
            </a:pPr>
            <a:r>
              <a:rPr lang="en-US" sz="2200" dirty="0"/>
              <a:t>Should we use a mechanistic model of </a:t>
            </a:r>
            <a:r>
              <a:rPr lang="en-US" sz="2200" i="1" dirty="0"/>
              <a:t>Iris</a:t>
            </a:r>
            <a:r>
              <a:rPr lang="en-US" sz="2200" dirty="0"/>
              <a:t> development for this?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313508-EF90-F94A-86F4-7FE78D3F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1" y="1236854"/>
            <a:ext cx="2081694" cy="27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1989A-6250-574B-AED8-39B64BF678AC}"/>
              </a:ext>
            </a:extLst>
          </p:cNvPr>
          <p:cNvSpPr txBox="1"/>
          <p:nvPr/>
        </p:nvSpPr>
        <p:spPr>
          <a:xfrm>
            <a:off x="301171" y="4041893"/>
            <a:ext cx="20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Iris </a:t>
            </a:r>
            <a:r>
              <a:rPr lang="en-US" i="1" dirty="0" err="1"/>
              <a:t>setosa</a:t>
            </a:r>
            <a:endParaRPr lang="en-US" i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EB3A2F-879F-5A48-9995-3D0714BF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91" y="1575323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9A8C53-F22F-C54E-9E7E-B3077591D46A}"/>
              </a:ext>
            </a:extLst>
          </p:cNvPr>
          <p:cNvSpPr txBox="1"/>
          <p:nvPr/>
        </p:nvSpPr>
        <p:spPr>
          <a:xfrm>
            <a:off x="2923791" y="3670105"/>
            <a:ext cx="279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Iris versicolor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200593F-2703-5E46-A515-5107121B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29" y="1575323"/>
            <a:ext cx="2794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DF4D8-838D-5742-9BD4-EAE6DEFF43F2}"/>
              </a:ext>
            </a:extLst>
          </p:cNvPr>
          <p:cNvSpPr txBox="1"/>
          <p:nvPr/>
        </p:nvSpPr>
        <p:spPr>
          <a:xfrm>
            <a:off x="6048829" y="3857227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Iris virginica</a:t>
            </a:r>
          </a:p>
        </p:txBody>
      </p:sp>
    </p:spTree>
    <p:extLst>
      <p:ext uri="{BB962C8B-B14F-4D97-AF65-F5344CB8AC3E}">
        <p14:creationId xmlns:p14="http://schemas.microsoft.com/office/powerpoint/2010/main" val="415522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i="1" dirty="0"/>
              <a:t>Iris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88336"/>
            <a:ext cx="7886700" cy="429306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dirty="0"/>
              <a:t>This is a </a:t>
            </a:r>
            <a:r>
              <a:rPr lang="en-US" sz="2200" b="1" dirty="0"/>
              <a:t>classification</a:t>
            </a:r>
            <a:r>
              <a:rPr lang="en-US" sz="2200" dirty="0"/>
              <a:t> task (categorical response variable).</a:t>
            </a:r>
          </a:p>
        </p:txBody>
      </p:sp>
      <p:pic>
        <p:nvPicPr>
          <p:cNvPr id="3074" name="Picture 2" descr="The Iris flower dataset. | Download Table">
            <a:extLst>
              <a:ext uri="{FF2B5EF4-FFF2-40B4-BE49-F238E27FC236}">
                <a16:creationId xmlns:a16="http://schemas.microsoft.com/office/drawing/2014/main" id="{91F3677D-1DC1-DC4D-A3E5-53A0E6E9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3549582"/>
            <a:ext cx="51689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ris Classification Demo | SnapLogic">
            <a:extLst>
              <a:ext uri="{FF2B5EF4-FFF2-40B4-BE49-F238E27FC236}">
                <a16:creationId xmlns:a16="http://schemas.microsoft.com/office/drawing/2014/main" id="{FBA04FFF-6C0A-2A4E-8A87-4B47D045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1066869"/>
            <a:ext cx="2298700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93A52D-2BDB-EB45-9178-4582B8E5AE09}"/>
              </a:ext>
            </a:extLst>
          </p:cNvPr>
          <p:cNvSpPr/>
          <p:nvPr/>
        </p:nvSpPr>
        <p:spPr>
          <a:xfrm>
            <a:off x="1889090" y="3449051"/>
            <a:ext cx="4531808" cy="1815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003FD-F1DB-7A48-A268-EEB25A89594A}"/>
              </a:ext>
            </a:extLst>
          </p:cNvPr>
          <p:cNvSpPr/>
          <p:nvPr/>
        </p:nvSpPr>
        <p:spPr>
          <a:xfrm>
            <a:off x="6469118" y="3449051"/>
            <a:ext cx="727180" cy="18159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29165-0897-0B47-97D9-8B2B184129C7}"/>
              </a:ext>
            </a:extLst>
          </p:cNvPr>
          <p:cNvSpPr txBox="1"/>
          <p:nvPr/>
        </p:nvSpPr>
        <p:spPr>
          <a:xfrm>
            <a:off x="4227034" y="5265014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66BDF-EF8E-2540-9884-53142A278C13}"/>
              </a:ext>
            </a:extLst>
          </p:cNvPr>
          <p:cNvSpPr txBox="1"/>
          <p:nvPr/>
        </p:nvSpPr>
        <p:spPr>
          <a:xfrm>
            <a:off x="6670644" y="526501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13484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more thoughts on 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curse of dimensionality: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high-dimensional data sets may result in large, unwieldy models.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ABC (using rejection sampling):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0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C2F2DBA3-839E-4E5F-B23F-CE6104A2736E}"/>
              </a:ext>
            </a:extLst>
          </p:cNvPr>
          <p:cNvGrpSpPr>
            <a:grpSpLocks noChangeAspect="1"/>
          </p:cNvGrpSpPr>
          <p:nvPr/>
        </p:nvGrpSpPr>
        <p:grpSpPr>
          <a:xfrm>
            <a:off x="2388979" y="3248895"/>
            <a:ext cx="6755021" cy="1724377"/>
            <a:chOff x="2077425" y="3168134"/>
            <a:chExt cx="9897466" cy="25265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2D83CF-643A-40D1-B336-962EE6B9B8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7425" y="3576734"/>
              <a:ext cx="9897466" cy="1729043"/>
              <a:chOff x="254122" y="4760617"/>
              <a:chExt cx="12075504" cy="21085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305604-4B52-4B19-BC5E-1C863DEEE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22" y="4784271"/>
                <a:ext cx="2514600" cy="206556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C10672B-2522-4E26-902A-6B0AAE7D3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1376" y="4776106"/>
                <a:ext cx="2514600" cy="20737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6CE36D-E6DC-4D80-84DE-90C46F982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8630" y="4760617"/>
                <a:ext cx="2514600" cy="207372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16AB757-76B4-42C5-84A4-57B4B674E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5026" y="4779150"/>
                <a:ext cx="2514600" cy="20900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43ED823-B144-42C3-AFA6-8597188FB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8617" y="5730708"/>
                <a:ext cx="359229" cy="17145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9B39CB-387B-464B-9866-A0A90B7D5E04}"/>
                </a:ext>
              </a:extLst>
            </p:cNvPr>
            <p:cNvSpPr txBox="1"/>
            <p:nvPr/>
          </p:nvSpPr>
          <p:spPr>
            <a:xfrm>
              <a:off x="2380826" y="3275866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096B7D-49F0-430C-A2C4-F9E998CF263B}"/>
                </a:ext>
              </a:extLst>
            </p:cNvPr>
            <p:cNvSpPr txBox="1"/>
            <p:nvPr/>
          </p:nvSpPr>
          <p:spPr>
            <a:xfrm>
              <a:off x="4857097" y="3222133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940070-ADAC-423D-969A-933988D61284}"/>
                </a:ext>
              </a:extLst>
            </p:cNvPr>
            <p:cNvSpPr txBox="1"/>
            <p:nvPr/>
          </p:nvSpPr>
          <p:spPr>
            <a:xfrm>
              <a:off x="7268651" y="3207401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0CF824-599A-414C-82BF-D9BFFA393776}"/>
                </a:ext>
              </a:extLst>
            </p:cNvPr>
            <p:cNvSpPr txBox="1"/>
            <p:nvPr/>
          </p:nvSpPr>
          <p:spPr>
            <a:xfrm>
              <a:off x="10217246" y="3168134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</a:t>
              </a:r>
              <a:r>
                <a:rPr lang="en-US" sz="135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B95989E-9137-4D1C-B844-4046CCAD3FA1}"/>
                    </a:ext>
                  </a:extLst>
                </p:cNvPr>
                <p:cNvSpPr txBox="1"/>
                <p:nvPr/>
              </p:nvSpPr>
              <p:spPr>
                <a:xfrm>
                  <a:off x="2887719" y="5221190"/>
                  <a:ext cx="498117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B95989E-9137-4D1C-B844-4046CCAD3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719" y="5221190"/>
                  <a:ext cx="498117" cy="473502"/>
                </a:xfrm>
                <a:prstGeom prst="rect">
                  <a:avLst/>
                </a:prstGeom>
                <a:blipFill>
                  <a:blip r:embed="rId9"/>
                  <a:stretch>
                    <a:fillRect l="-10714" r="-714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2E6CC9-2E0D-466A-A3DC-542965609FDF}"/>
                    </a:ext>
                  </a:extLst>
                </p:cNvPr>
                <p:cNvSpPr txBox="1"/>
                <p:nvPr/>
              </p:nvSpPr>
              <p:spPr>
                <a:xfrm>
                  <a:off x="4563476" y="5221192"/>
                  <a:ext cx="507231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2E6CC9-2E0D-466A-A3DC-542965609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476" y="5221192"/>
                  <a:ext cx="507231" cy="473502"/>
                </a:xfrm>
                <a:prstGeom prst="rect">
                  <a:avLst/>
                </a:prstGeom>
                <a:blipFill>
                  <a:blip r:embed="rId10"/>
                  <a:stretch>
                    <a:fillRect l="-7143" r="-714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4081D1C-7A7C-4DE8-A595-C8104C18E845}"/>
                    </a:ext>
                  </a:extLst>
                </p:cNvPr>
                <p:cNvSpPr txBox="1"/>
                <p:nvPr/>
              </p:nvSpPr>
              <p:spPr>
                <a:xfrm>
                  <a:off x="7322132" y="5213364"/>
                  <a:ext cx="507231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4081D1C-7A7C-4DE8-A595-C8104C18E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2132" y="5213364"/>
                  <a:ext cx="507231" cy="473502"/>
                </a:xfrm>
                <a:prstGeom prst="rect">
                  <a:avLst/>
                </a:prstGeom>
                <a:blipFill>
                  <a:blip r:embed="rId11"/>
                  <a:stretch>
                    <a:fillRect l="-6897" r="-6897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B3D0F7-E7BA-4C6E-B2EC-F17F84C02613}"/>
                    </a:ext>
                  </a:extLst>
                </p:cNvPr>
                <p:cNvSpPr txBox="1"/>
                <p:nvPr/>
              </p:nvSpPr>
              <p:spPr>
                <a:xfrm>
                  <a:off x="9925096" y="5221191"/>
                  <a:ext cx="533254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B3D0F7-E7BA-4C6E-B2EC-F17F84C026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096" y="5221191"/>
                  <a:ext cx="533254" cy="473502"/>
                </a:xfrm>
                <a:prstGeom prst="rect">
                  <a:avLst/>
                </a:prstGeom>
                <a:blipFill>
                  <a:blip r:embed="rId12"/>
                  <a:stretch>
                    <a:fillRect l="-1034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B5FD01F-7870-41AC-B212-0A8902C3DC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2459" y="5087967"/>
            <a:ext cx="420098" cy="3632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080CD19-D13A-41FF-A6E8-E169A04DA6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2026" y="5077618"/>
            <a:ext cx="420098" cy="36321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23EE3B-02A7-40E5-8814-506F32316F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3392" y="5038234"/>
            <a:ext cx="420098" cy="4025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7B8095-33ED-4DAA-8487-938A6F4B16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7242" y="5068274"/>
            <a:ext cx="420098" cy="4025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C768B22-E15E-4E23-AADF-2722684130AB}"/>
              </a:ext>
            </a:extLst>
          </p:cNvPr>
          <p:cNvGrpSpPr/>
          <p:nvPr/>
        </p:nvGrpSpPr>
        <p:grpSpPr>
          <a:xfrm>
            <a:off x="119353" y="974036"/>
            <a:ext cx="1920240" cy="1756409"/>
            <a:chOff x="797265" y="563586"/>
            <a:chExt cx="2560320" cy="23418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7F856F-B2B5-4632-BBE4-81696A6CE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7265" y="563586"/>
              <a:ext cx="2560320" cy="23418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038C783-4F53-4250-939C-F72DF572C27D}"/>
                    </a:ext>
                  </a:extLst>
                </p:cNvPr>
                <p:cNvSpPr txBox="1"/>
                <p:nvPr/>
              </p:nvSpPr>
              <p:spPr>
                <a:xfrm>
                  <a:off x="1250304" y="2467883"/>
                  <a:ext cx="302647" cy="430887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038C783-4F53-4250-939C-F72DF572C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304" y="2467883"/>
                  <a:ext cx="302647" cy="430887"/>
                </a:xfrm>
                <a:prstGeom prst="rect">
                  <a:avLst/>
                </a:prstGeom>
                <a:blipFill>
                  <a:blip r:embed="rId16"/>
                  <a:stretch>
                    <a:fillRect l="-15789" r="-105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A47BC3-2197-4A0F-921C-6105EF1C5B8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164475" y="2626857"/>
            <a:ext cx="3117928" cy="69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9F1C5D-6536-4849-8484-E6126A194468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854530" y="2626858"/>
            <a:ext cx="1427872" cy="65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699FCF-FA0E-46FF-B940-4A1F1FB49F6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22508" y="2626857"/>
            <a:ext cx="177908" cy="64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DB3DA11-00E9-4EF7-9A72-CD1B7DE0DA0A}"/>
              </a:ext>
            </a:extLst>
          </p:cNvPr>
          <p:cNvCxnSpPr>
            <a:cxnSpLocks/>
          </p:cNvCxnSpPr>
          <p:nvPr/>
        </p:nvCxnSpPr>
        <p:spPr>
          <a:xfrm>
            <a:off x="6322507" y="2626857"/>
            <a:ext cx="1885769" cy="60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648B9B-C1D9-4F79-A888-74C54D8C741E}"/>
                  </a:ext>
                </a:extLst>
              </p:cNvPr>
              <p:cNvSpPr txBox="1"/>
              <p:nvPr/>
            </p:nvSpPr>
            <p:spPr>
              <a:xfrm>
                <a:off x="3421243" y="2810597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648B9B-C1D9-4F79-A888-74C54D8C7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243" y="2810597"/>
                <a:ext cx="926600" cy="207749"/>
              </a:xfrm>
              <a:prstGeom prst="rect">
                <a:avLst/>
              </a:prstGeom>
              <a:blipFill>
                <a:blip r:embed="rId19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6E3926-28A0-4659-88A3-1BDD11F58688}"/>
                  </a:ext>
                </a:extLst>
              </p:cNvPr>
              <p:cNvSpPr txBox="1"/>
              <p:nvPr/>
            </p:nvSpPr>
            <p:spPr>
              <a:xfrm>
                <a:off x="4811649" y="2895855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6E3926-28A0-4659-88A3-1BDD11F58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649" y="2895855"/>
                <a:ext cx="926600" cy="207749"/>
              </a:xfrm>
              <a:prstGeom prst="rect">
                <a:avLst/>
              </a:prstGeom>
              <a:blipFill>
                <a:blip r:embed="rId20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B604E7-9C28-4F3E-971A-0EBA097BC6D6}"/>
                  </a:ext>
                </a:extLst>
              </p:cNvPr>
              <p:cNvSpPr txBox="1"/>
              <p:nvPr/>
            </p:nvSpPr>
            <p:spPr>
              <a:xfrm>
                <a:off x="7435384" y="2797384"/>
                <a:ext cx="94699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B604E7-9C28-4F3E-971A-0EBA097BC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384" y="2797384"/>
                <a:ext cx="946991" cy="207749"/>
              </a:xfrm>
              <a:prstGeom prst="rect">
                <a:avLst/>
              </a:prstGeom>
              <a:blipFill>
                <a:blip r:embed="rId21"/>
                <a:stretch>
                  <a:fillRect l="-4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3B2266-4D23-41ED-ACDD-F4CF24C04186}"/>
                  </a:ext>
                </a:extLst>
              </p:cNvPr>
              <p:cNvSpPr txBox="1"/>
              <p:nvPr/>
            </p:nvSpPr>
            <p:spPr>
              <a:xfrm>
                <a:off x="6022198" y="2886519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3B2266-4D23-41ED-ACDD-F4CF24C04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198" y="2886519"/>
                <a:ext cx="926600" cy="207749"/>
              </a:xfrm>
              <a:prstGeom prst="rect">
                <a:avLst/>
              </a:prstGeom>
              <a:blipFill>
                <a:blip r:embed="rId22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02508314-6DB4-4BF2-A80B-6133EF37AA0A}"/>
              </a:ext>
            </a:extLst>
          </p:cNvPr>
          <p:cNvGrpSpPr>
            <a:grpSpLocks noChangeAspect="1"/>
          </p:cNvGrpSpPr>
          <p:nvPr/>
        </p:nvGrpSpPr>
        <p:grpSpPr>
          <a:xfrm>
            <a:off x="4817183" y="5649878"/>
            <a:ext cx="3218189" cy="946068"/>
            <a:chOff x="176607" y="4578944"/>
            <a:chExt cx="7131294" cy="209642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8712817-A9B3-4DB1-87C6-BF99375F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6607" y="4578944"/>
              <a:ext cx="2634125" cy="20964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8BE705A-2F17-40F2-889E-4BBDB0763130}"/>
                    </a:ext>
                  </a:extLst>
                </p:cNvPr>
                <p:cNvSpPr txBox="1"/>
                <p:nvPr/>
              </p:nvSpPr>
              <p:spPr>
                <a:xfrm>
                  <a:off x="2846841" y="4821413"/>
                  <a:ext cx="4461060" cy="115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Posterior distribution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8BE705A-2F17-40F2-889E-4BBDB0763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841" y="4821413"/>
                  <a:ext cx="4461060" cy="1159422"/>
                </a:xfrm>
                <a:prstGeom prst="rect">
                  <a:avLst/>
                </a:prstGeom>
                <a:blipFill>
                  <a:blip r:embed="rId24"/>
                  <a:stretch>
                    <a:fillRect l="-629" t="-2381" r="-3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B49B98-2BB2-42FF-9EA7-B0C700C98279}"/>
              </a:ext>
            </a:extLst>
          </p:cNvPr>
          <p:cNvSpPr txBox="1"/>
          <p:nvPr/>
        </p:nvSpPr>
        <p:spPr>
          <a:xfrm>
            <a:off x="6275907" y="6445904"/>
            <a:ext cx="28680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Adapted from </a:t>
            </a:r>
            <a:r>
              <a:rPr lang="en-US" sz="1350" dirty="0" err="1">
                <a:latin typeface="Helvetica" panose="020B0604020202020204" pitchFamily="34" charset="0"/>
                <a:cs typeface="Helvetica" panose="020B0604020202020204" pitchFamily="34" charset="0"/>
              </a:rPr>
              <a:t>Sunnaker</a:t>
            </a:r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350" i="1" dirty="0">
                <a:latin typeface="Helvetica" panose="020B0604020202020204" pitchFamily="34" charset="0"/>
                <a:cs typeface="Helvetica" panose="020B0604020202020204" pitchFamily="34" charset="0"/>
              </a:rPr>
              <a:t>et al</a:t>
            </a:r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. 2013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C0249C8-A83C-524A-8ED1-B154E328726B}"/>
              </a:ext>
            </a:extLst>
          </p:cNvPr>
          <p:cNvSpPr txBox="1">
            <a:spLocks/>
          </p:cNvSpPr>
          <p:nvPr/>
        </p:nvSpPr>
        <p:spPr>
          <a:xfrm>
            <a:off x="0" y="42715"/>
            <a:ext cx="91440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Approximate Bayesian Computation (ABC)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21242-4898-5545-CA53-3940D313A3A8}"/>
              </a:ext>
            </a:extLst>
          </p:cNvPr>
          <p:cNvSpPr txBox="1"/>
          <p:nvPr/>
        </p:nvSpPr>
        <p:spPr>
          <a:xfrm>
            <a:off x="1244026" y="5677709"/>
            <a:ext cx="3395957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Estimate posterior probability distribution of model </a:t>
            </a:r>
            <a:r>
              <a:rPr lang="en-US" dirty="0" err="1"/>
              <a:t>params</a:t>
            </a:r>
            <a:r>
              <a:rPr lang="en-US" dirty="0"/>
              <a:t> from these “accepted simulations”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DC99BA-4F56-674C-F23A-A55797DC4851}"/>
              </a:ext>
            </a:extLst>
          </p:cNvPr>
          <p:cNvCxnSpPr/>
          <p:nvPr/>
        </p:nvCxnSpPr>
        <p:spPr>
          <a:xfrm flipH="1">
            <a:off x="6150714" y="6122912"/>
            <a:ext cx="6205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D3873A-C20D-023C-2EE7-C8C4CCD34134}"/>
              </a:ext>
            </a:extLst>
          </p:cNvPr>
          <p:cNvSpPr txBox="1"/>
          <p:nvPr/>
        </p:nvSpPr>
        <p:spPr>
          <a:xfrm>
            <a:off x="60272" y="3593155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Which simulations “look like” our real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DD772-C451-9586-1CB5-75F51EADB3BD}"/>
              </a:ext>
            </a:extLst>
          </p:cNvPr>
          <p:cNvSpPr txBox="1"/>
          <p:nvPr/>
        </p:nvSpPr>
        <p:spPr>
          <a:xfrm>
            <a:off x="2713637" y="673085"/>
            <a:ext cx="2694324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 under a variety of parameter values: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7425C8-D05A-5C2A-1B1F-4AFE1593E11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00025" y="974037"/>
            <a:ext cx="1829372" cy="1431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31E9B4-7261-2818-F0A4-726670C393D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85187" y="974037"/>
            <a:ext cx="1829372" cy="1431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91CE2-D162-9759-9F61-27238A5341F0}"/>
                  </a:ext>
                </a:extLst>
              </p:cNvPr>
              <p:cNvSpPr txBox="1"/>
              <p:nvPr/>
            </p:nvSpPr>
            <p:spPr>
              <a:xfrm>
                <a:off x="4597630" y="985495"/>
                <a:ext cx="130009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𝑎𝑛𝑐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91CE2-D162-9759-9F61-27238A534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630" y="985495"/>
                <a:ext cx="1300099" cy="323165"/>
              </a:xfrm>
              <a:prstGeom prst="rect">
                <a:avLst/>
              </a:prstGeom>
              <a:blipFill>
                <a:blip r:embed="rId26"/>
                <a:stretch>
                  <a:fillRect l="-962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82FAD1-49FB-CB14-6173-2ADF4329CD2C}"/>
                  </a:ext>
                </a:extLst>
              </p:cNvPr>
              <p:cNvSpPr txBox="1"/>
              <p:nvPr/>
            </p:nvSpPr>
            <p:spPr>
              <a:xfrm>
                <a:off x="6443137" y="985495"/>
                <a:ext cx="128567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𝑐𝑢𝑟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82FAD1-49FB-CB14-6173-2ADF4329C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37" y="985495"/>
                <a:ext cx="1285673" cy="323165"/>
              </a:xfrm>
              <a:prstGeom prst="rect">
                <a:avLst/>
              </a:prstGeom>
              <a:blipFill>
                <a:blip r:embed="rId27"/>
                <a:stretch>
                  <a:fillRect l="-1961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31ED65-0A0D-9C5C-C0F5-674191331FB0}"/>
              </a:ext>
            </a:extLst>
          </p:cNvPr>
          <p:cNvSpPr txBox="1"/>
          <p:nvPr/>
        </p:nvSpPr>
        <p:spPr>
          <a:xfrm>
            <a:off x="134051" y="2732006"/>
            <a:ext cx="222930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Summary statistic from real data set.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76096E-6B73-39A7-E62B-D0D6A1347600}"/>
              </a:ext>
            </a:extLst>
          </p:cNvPr>
          <p:cNvCxnSpPr>
            <a:cxnSpLocks/>
          </p:cNvCxnSpPr>
          <p:nvPr/>
        </p:nvCxnSpPr>
        <p:spPr>
          <a:xfrm flipH="1">
            <a:off x="5509877" y="4821319"/>
            <a:ext cx="3002955" cy="73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25D2A-4B4D-21F2-4C95-8C47D01DB06D}"/>
              </a:ext>
            </a:extLst>
          </p:cNvPr>
          <p:cNvCxnSpPr>
            <a:cxnSpLocks/>
          </p:cNvCxnSpPr>
          <p:nvPr/>
        </p:nvCxnSpPr>
        <p:spPr>
          <a:xfrm flipH="1">
            <a:off x="5489158" y="4848718"/>
            <a:ext cx="943686" cy="67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E3D820-4819-2016-1293-6A1971C22BAD}"/>
              </a:ext>
            </a:extLst>
          </p:cNvPr>
          <p:cNvCxnSpPr>
            <a:cxnSpLocks/>
          </p:cNvCxnSpPr>
          <p:nvPr/>
        </p:nvCxnSpPr>
        <p:spPr>
          <a:xfrm>
            <a:off x="4746595" y="4801809"/>
            <a:ext cx="733890" cy="75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92CD44A-494F-1803-D06A-20B06537A80C}"/>
              </a:ext>
            </a:extLst>
          </p:cNvPr>
          <p:cNvCxnSpPr>
            <a:cxnSpLocks/>
          </p:cNvCxnSpPr>
          <p:nvPr/>
        </p:nvCxnSpPr>
        <p:spPr>
          <a:xfrm>
            <a:off x="3432320" y="4780207"/>
            <a:ext cx="1980275" cy="77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8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1" grpId="0"/>
      <p:bldP spid="73" grpId="0"/>
      <p:bldP spid="3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more thoughts on 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curse of dimensionality: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high-dimensional data sets may result in large, unwieldy models.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ABC (using rejection sampling):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if we have 100 dimensions?</a:t>
            </a:r>
          </a:p>
        </p:txBody>
      </p:sp>
    </p:spTree>
    <p:extLst>
      <p:ext uri="{BB962C8B-B14F-4D97-AF65-F5344CB8AC3E}">
        <p14:creationId xmlns:p14="http://schemas.microsoft.com/office/powerpoint/2010/main" val="210885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149639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dimensionality: curse, or blessing?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 weakly predictive features may together become highly predictive.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dimension: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9656A4-5354-084A-A5B7-7ECD1694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027266"/>
            <a:ext cx="5181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0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Blessing of Dimensionality?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 weakly predictive features may together become highly predictive.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dimensions: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0F2D58-212B-4246-A0B5-94F5E7654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3429000"/>
            <a:ext cx="56134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0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8DAFF25-8A71-BE4B-8F79-C79BB4C51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3022600"/>
            <a:ext cx="65786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Blessing of Dimensionality!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 weakly predictive features may together become highly predictive.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Three dimensions: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43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45423"/>
            <a:ext cx="7886700" cy="2346597"/>
          </a:xfrm>
        </p:spPr>
        <p:txBody>
          <a:bodyPr>
            <a:normAutofit fontScale="92500"/>
          </a:bodyPr>
          <a:lstStyle/>
          <a:p>
            <a:r>
              <a:rPr lang="en-US" dirty="0"/>
              <a:t>Important to hold out some data for our test set.</a:t>
            </a:r>
          </a:p>
          <a:p>
            <a:r>
              <a:rPr lang="en-US" dirty="0"/>
              <a:t>Gives an </a:t>
            </a:r>
            <a:r>
              <a:rPr lang="en-US" b="1" dirty="0"/>
              <a:t>unbiased</a:t>
            </a:r>
            <a:r>
              <a:rPr lang="en-US" dirty="0"/>
              <a:t> estimate of accuracy.</a:t>
            </a:r>
          </a:p>
          <a:p>
            <a:r>
              <a:rPr lang="en-US" dirty="0"/>
              <a:t>You don’t want a classifier that effectively “memorizes” your training set (</a:t>
            </a:r>
            <a:r>
              <a:rPr lang="en-US" b="1" dirty="0"/>
              <a:t>won’t generalize</a:t>
            </a:r>
            <a:r>
              <a:rPr lang="en-US" dirty="0"/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268188-B48B-A847-AFA5-348E18BA8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7" t="5397" r="5093" b="67947"/>
          <a:stretch/>
        </p:blipFill>
        <p:spPr bwMode="auto">
          <a:xfrm>
            <a:off x="2202886" y="2341998"/>
            <a:ext cx="4738228" cy="88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354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When training/test data are in short supply: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lnSpc>
                <a:spcPct val="140000"/>
              </a:lnSpc>
              <a:buNone/>
            </a:pPr>
            <a:r>
              <a:rPr lang="en-US" sz="2000" dirty="0"/>
              <a:t>Why? Train on more data while still obtaining a precise assessment of accuracy (averaged across all </a:t>
            </a:r>
            <a:r>
              <a:rPr lang="en-US" sz="2000" i="1" dirty="0"/>
              <a:t>k</a:t>
            </a:r>
            <a:r>
              <a:rPr lang="en-US" sz="2000" dirty="0"/>
              <a:t> iterations, or “folds”)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5662A7-D148-E54A-BF3C-DC0C357D93D5}"/>
              </a:ext>
            </a:extLst>
          </p:cNvPr>
          <p:cNvGrpSpPr/>
          <p:nvPr/>
        </p:nvGrpSpPr>
        <p:grpSpPr>
          <a:xfrm>
            <a:off x="1131416" y="2224792"/>
            <a:ext cx="6680200" cy="2990300"/>
            <a:chOff x="1131416" y="800196"/>
            <a:chExt cx="6680200" cy="29903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B3E4A48-3568-6C41-9228-F7650302D0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409"/>
            <a:stretch/>
          </p:blipFill>
          <p:spPr bwMode="auto">
            <a:xfrm>
              <a:off x="1131416" y="800196"/>
              <a:ext cx="6680200" cy="204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04243B4-C32A-3A47-82AD-5876BBD27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722"/>
            <a:stretch/>
          </p:blipFill>
          <p:spPr bwMode="auto">
            <a:xfrm>
              <a:off x="1131416" y="2849563"/>
              <a:ext cx="6680200" cy="940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082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-nearest neighbors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C5C1-BDA1-B941-8936-0F2137988345}"/>
              </a:ext>
            </a:extLst>
          </p:cNvPr>
          <p:cNvSpPr txBox="1"/>
          <p:nvPr/>
        </p:nvSpPr>
        <p:spPr>
          <a:xfrm>
            <a:off x="0" y="187132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Given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, predicted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 is obtained by looking at the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training points nearest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23AE6D-CA7C-554C-8BAC-AE40BC9F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731" y="2429536"/>
            <a:ext cx="3792537" cy="3429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5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44318"/>
            <a:ext cx="9144000" cy="1064274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Primitive and simple, </a:t>
            </a:r>
            <a:r>
              <a:rPr lang="en-US" dirty="0"/>
              <a:t>but useful for illustrating some core principles of 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C5C1-BDA1-B941-8936-0F2137988345}"/>
              </a:ext>
            </a:extLst>
          </p:cNvPr>
          <p:cNvSpPr txBox="1"/>
          <p:nvPr/>
        </p:nvSpPr>
        <p:spPr>
          <a:xfrm>
            <a:off x="0" y="2594344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Given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, predicted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 is obtained by looking at the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training points nearest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CFD7A-2423-8247-85F0-A9015839A9DC}"/>
              </a:ext>
            </a:extLst>
          </p:cNvPr>
          <p:cNvSpPr txBox="1"/>
          <p:nvPr/>
        </p:nvSpPr>
        <p:spPr>
          <a:xfrm>
            <a:off x="3244066" y="3282555"/>
            <a:ext cx="3344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Classification: majority vote</a:t>
            </a:r>
          </a:p>
          <a:p>
            <a:pPr algn="ctr"/>
            <a:r>
              <a:rPr lang="en-US" sz="2200" dirty="0"/>
              <a:t>Regression: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92285-0542-B14A-B406-E94185D66F18}"/>
              </a:ext>
            </a:extLst>
          </p:cNvPr>
          <p:cNvSpPr txBox="1"/>
          <p:nvPr/>
        </p:nvSpPr>
        <p:spPr>
          <a:xfrm>
            <a:off x="4324199" y="4360345"/>
            <a:ext cx="1184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That’s it!</a:t>
            </a:r>
          </a:p>
        </p:txBody>
      </p:sp>
    </p:spTree>
    <p:extLst>
      <p:ext uri="{BB962C8B-B14F-4D97-AF65-F5344CB8AC3E}">
        <p14:creationId xmlns:p14="http://schemas.microsoft.com/office/powerpoint/2010/main" val="2728402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decision surfaces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0FCFBC-3412-0B40-8248-96CD1AEF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04" y="2985977"/>
            <a:ext cx="2311400" cy="1524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08B4B71-DF23-F244-951D-638ECBF1F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19" y="2039679"/>
            <a:ext cx="2324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11F35-E5C3-0D48-9C8A-43DD159B1932}"/>
              </a:ext>
            </a:extLst>
          </p:cNvPr>
          <p:cNvSpPr txBox="1"/>
          <p:nvPr/>
        </p:nvSpPr>
        <p:spPr>
          <a:xfrm>
            <a:off x="1066504" y="4509977"/>
            <a:ext cx="231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021D4-9527-C042-B90B-F16C6D56B63B}"/>
              </a:ext>
            </a:extLst>
          </p:cNvPr>
          <p:cNvSpPr txBox="1"/>
          <p:nvPr/>
        </p:nvSpPr>
        <p:spPr>
          <a:xfrm>
            <a:off x="4751720" y="3590261"/>
            <a:ext cx="231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1-NN decision surface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502854D-A46C-9848-9B60-3F7DE4471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720" y="4376160"/>
            <a:ext cx="2324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165AF9-96E1-9E47-A7C2-5E84074F70F1}"/>
              </a:ext>
            </a:extLst>
          </p:cNvPr>
          <p:cNvSpPr txBox="1"/>
          <p:nvPr/>
        </p:nvSpPr>
        <p:spPr>
          <a:xfrm>
            <a:off x="4758070" y="5900160"/>
            <a:ext cx="231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5-NN decision surface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4F99F-70E4-544C-A45A-F50073D4FDB2}"/>
              </a:ext>
            </a:extLst>
          </p:cNvPr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Note that these decision surfaces are non-linear</a:t>
            </a:r>
          </a:p>
        </p:txBody>
      </p:sp>
    </p:spTree>
    <p:extLst>
      <p:ext uri="{BB962C8B-B14F-4D97-AF65-F5344CB8AC3E}">
        <p14:creationId xmlns:p14="http://schemas.microsoft.com/office/powerpoint/2010/main" val="4218962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6492874"/>
            <a:ext cx="7886700" cy="268878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1800" dirty="0"/>
              <a:t>(Cortes and </a:t>
            </a:r>
            <a:r>
              <a:rPr lang="en-US" sz="1800" dirty="0" err="1"/>
              <a:t>Vapnik</a:t>
            </a:r>
            <a:r>
              <a:rPr lang="en-US" sz="1800" dirty="0"/>
              <a:t> 1995; </a:t>
            </a:r>
            <a:r>
              <a:rPr lang="en-US" sz="1800" dirty="0" err="1"/>
              <a:t>Vapnik</a:t>
            </a:r>
            <a:r>
              <a:rPr lang="en-US" sz="1800" dirty="0"/>
              <a:t> and </a:t>
            </a:r>
            <a:r>
              <a:rPr lang="en-US" sz="1800" dirty="0" err="1"/>
              <a:t>Chervonenkis</a:t>
            </a:r>
            <a:r>
              <a:rPr lang="en-US" sz="1800" dirty="0"/>
              <a:t> 1963)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93E6B8-D107-9644-A7C8-5F057B7594F6}"/>
              </a:ext>
            </a:extLst>
          </p:cNvPr>
          <p:cNvGrpSpPr/>
          <p:nvPr/>
        </p:nvGrpSpPr>
        <p:grpSpPr>
          <a:xfrm>
            <a:off x="1516284" y="900311"/>
            <a:ext cx="6370416" cy="5562600"/>
            <a:chOff x="1516284" y="900311"/>
            <a:chExt cx="6370416" cy="5562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C7A4C4-6F82-1549-83A3-6993B990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300" y="900311"/>
              <a:ext cx="6121400" cy="5562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819BD-909B-4B43-A2D3-8E15FD3F8C71}"/>
                </a:ext>
              </a:extLst>
            </p:cNvPr>
            <p:cNvSpPr/>
            <p:nvPr/>
          </p:nvSpPr>
          <p:spPr>
            <a:xfrm>
              <a:off x="1516284" y="3194613"/>
              <a:ext cx="1111169" cy="1053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253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This one weird “Kernel Trick”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 descr="File:Kernel Mach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07200"/>
            <a:ext cx="7620000" cy="34480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90AEA34-4C5E-3D41-A026-57E2AF12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919451"/>
            <a:ext cx="4763386" cy="18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0E513-6275-BB4A-A097-DE3260FCBBD4}"/>
              </a:ext>
            </a:extLst>
          </p:cNvPr>
          <p:cNvSpPr txBox="1"/>
          <p:nvPr/>
        </p:nvSpPr>
        <p:spPr>
          <a:xfrm>
            <a:off x="5178055" y="5810693"/>
            <a:ext cx="388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don’t go to </a:t>
            </a:r>
            <a:r>
              <a:rPr lang="en-US" dirty="0" err="1"/>
              <a:t>www.oneweirdkerneltrick.com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75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ED86-CE24-FC48-9746-912BF1730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Learning: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37BA4-6DC5-E540-9D69-DACCD00C3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 anchorCtr="0">
            <a:normAutofit/>
          </a:bodyPr>
          <a:lstStyle/>
          <a:p>
            <a:pPr lvl="0" defTabSz="4572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800" dirty="0">
                <a:solidFill>
                  <a:prstClr val="black">
                    <a:tint val="75000"/>
                  </a:prstClr>
                </a:solidFill>
                <a:latin typeface="Helvetica"/>
                <a:cs typeface="Helvetica"/>
              </a:rPr>
              <a:t>Dan </a:t>
            </a:r>
            <a:r>
              <a:rPr lang="en-US" sz="2800" dirty="0" err="1">
                <a:solidFill>
                  <a:prstClr val="black">
                    <a:tint val="75000"/>
                  </a:prstClr>
                </a:solidFill>
                <a:latin typeface="Helvetica"/>
                <a:cs typeface="Helvetica"/>
              </a:rPr>
              <a:t>Schrider</a:t>
            </a:r>
            <a:endParaRPr lang="en-US" sz="2800" dirty="0">
              <a:solidFill>
                <a:prstClr val="black">
                  <a:tint val="75000"/>
                </a:prst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4085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kernels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DCA97-8315-CD47-9F0A-6653AD3D2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322"/>
          <a:stretch/>
        </p:blipFill>
        <p:spPr>
          <a:xfrm>
            <a:off x="120650" y="2908299"/>
            <a:ext cx="8902700" cy="985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D305B0-6FF1-B34E-9C29-A9B5C7558C33}"/>
              </a:ext>
            </a:extLst>
          </p:cNvPr>
          <p:cNvSpPr txBox="1"/>
          <p:nvPr/>
        </p:nvSpPr>
        <p:spPr>
          <a:xfrm>
            <a:off x="6980779" y="6499719"/>
            <a:ext cx="21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From scikit-</a:t>
            </a:r>
            <a:r>
              <a:rPr lang="en-US" dirty="0" err="1"/>
              <a:t>learn.org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2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Example decision surfaces – SVM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CB5D0A1-5F0D-2840-8273-FC7E6FCF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67" y="1325563"/>
            <a:ext cx="6889748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F6113-D94D-504D-9DFA-AE399D51D15B}"/>
              </a:ext>
            </a:extLst>
          </p:cNvPr>
          <p:cNvSpPr txBox="1"/>
          <p:nvPr/>
        </p:nvSpPr>
        <p:spPr>
          <a:xfrm>
            <a:off x="6980779" y="6499719"/>
            <a:ext cx="21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From scikit-</a:t>
            </a:r>
            <a:r>
              <a:rPr lang="en-US" dirty="0" err="1"/>
              <a:t>learn.org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49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More SVM decision surfaces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3701C-49A6-104E-AACE-65859AD2F78C}"/>
              </a:ext>
            </a:extLst>
          </p:cNvPr>
          <p:cNvSpPr/>
          <p:nvPr/>
        </p:nvSpPr>
        <p:spPr>
          <a:xfrm>
            <a:off x="2078665" y="3137733"/>
            <a:ext cx="4986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https://cs.stanford.edu/~karpathy/svmjs/demo/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474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machine learning algorithms (including </a:t>
            </a:r>
            <a:r>
              <a:rPr lang="en-US" i="1" dirty="0"/>
              <a:t>k</a:t>
            </a:r>
            <a:r>
              <a:rPr lang="en-US" dirty="0"/>
              <a:t>-NN and SVM require standardized axes).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16FB26-E6E2-BD40-825D-A4FDDA8E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30" y="3015145"/>
            <a:ext cx="4215757" cy="31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ata with normalization">
            <a:extLst>
              <a:ext uri="{FF2B5EF4-FFF2-40B4-BE49-F238E27FC236}">
                <a16:creationId xmlns:a16="http://schemas.microsoft.com/office/drawing/2014/main" id="{6447413E-9405-E04C-9A9A-97BE0E484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67"/>
          <a:stretch/>
        </p:blipFill>
        <p:spPr bwMode="auto">
          <a:xfrm>
            <a:off x="4928243" y="3015145"/>
            <a:ext cx="2699473" cy="31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3D470-1278-4040-A648-1BED02FD3943}"/>
              </a:ext>
            </a:extLst>
          </p:cNvPr>
          <p:cNvSpPr txBox="1"/>
          <p:nvPr/>
        </p:nvSpPr>
        <p:spPr>
          <a:xfrm>
            <a:off x="8011866" y="648866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9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1266" name="Picture 2" descr="Figure 4.7">
            <a:extLst>
              <a:ext uri="{FF2B5EF4-FFF2-40B4-BE49-F238E27FC236}">
                <a16:creationId xmlns:a16="http://schemas.microsoft.com/office/drawing/2014/main" id="{9B8BF105-2529-5647-983D-CEDAB679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2706804"/>
            <a:ext cx="3911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27E4A-77B7-AA4A-A36C-0976A791BC38}"/>
              </a:ext>
            </a:extLst>
          </p:cNvPr>
          <p:cNvSpPr txBox="1"/>
          <p:nvPr/>
        </p:nvSpPr>
        <p:spPr>
          <a:xfrm>
            <a:off x="2831587" y="2100580"/>
            <a:ext cx="3480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Should I go outside today?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F4510-C4E8-BB46-BA25-4C357CFDA885}"/>
              </a:ext>
            </a:extLst>
          </p:cNvPr>
          <p:cNvSpPr txBox="1"/>
          <p:nvPr/>
        </p:nvSpPr>
        <p:spPr>
          <a:xfrm>
            <a:off x="0" y="5415148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Human-readable model!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Can be learned algorithmically</a:t>
            </a:r>
          </a:p>
        </p:txBody>
      </p:sp>
    </p:spTree>
    <p:extLst>
      <p:ext uri="{BB962C8B-B14F-4D97-AF65-F5344CB8AC3E}">
        <p14:creationId xmlns:p14="http://schemas.microsoft.com/office/powerpoint/2010/main" val="214417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for Iris dataset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513AD89-7391-6C49-94AE-E403FC81F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400174"/>
            <a:ext cx="6794500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8CABFB-6FF7-DC46-ABFE-D772F93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565" y="2023197"/>
            <a:ext cx="2082800" cy="116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5C9E5-4E78-AA47-9CAC-B8C8971BB90B}"/>
              </a:ext>
            </a:extLst>
          </p:cNvPr>
          <p:cNvSpPr txBox="1"/>
          <p:nvPr/>
        </p:nvSpPr>
        <p:spPr>
          <a:xfrm>
            <a:off x="7216686" y="1494505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Minimize</a:t>
            </a:r>
            <a:r>
              <a:rPr lang="en-US" dirty="0"/>
              <a:t>:</a:t>
            </a:r>
          </a:p>
          <a:p>
            <a:r>
              <a:rPr lang="en-US" dirty="0"/>
              <a:t>Gini impurity:</a:t>
            </a:r>
          </a:p>
        </p:txBody>
      </p:sp>
    </p:spTree>
    <p:extLst>
      <p:ext uri="{BB962C8B-B14F-4D97-AF65-F5344CB8AC3E}">
        <p14:creationId xmlns:p14="http://schemas.microsoft.com/office/powerpoint/2010/main" val="75934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DF87D-7FF6-8A42-A272-7B33E7631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65" y="1494505"/>
            <a:ext cx="8267700" cy="412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Decision tree for Iris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CABFB-6FF7-DC46-ABFE-D772F93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549" y="2296329"/>
            <a:ext cx="2082800" cy="116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5C9E5-4E78-AA47-9CAC-B8C8971BB90B}"/>
              </a:ext>
            </a:extLst>
          </p:cNvPr>
          <p:cNvSpPr txBox="1"/>
          <p:nvPr/>
        </p:nvSpPr>
        <p:spPr>
          <a:xfrm>
            <a:off x="6646670" y="1767637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*Minimize</a:t>
            </a:r>
            <a:r>
              <a:rPr lang="en-US" dirty="0"/>
              <a:t>:</a:t>
            </a:r>
          </a:p>
          <a:p>
            <a:r>
              <a:rPr lang="en-US" dirty="0"/>
              <a:t>Gini impurity: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AF5BA-EBD4-654C-B9EB-9502439BB08D}"/>
              </a:ext>
            </a:extLst>
          </p:cNvPr>
          <p:cNvSpPr txBox="1"/>
          <p:nvPr/>
        </p:nvSpPr>
        <p:spPr>
          <a:xfrm>
            <a:off x="0" y="1262768"/>
            <a:ext cx="3302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Pick the &lt;feature, threshold&gt;</a:t>
            </a:r>
          </a:p>
          <a:p>
            <a:r>
              <a:rPr lang="en-US" dirty="0"/>
              <a:t>that optimally splits our data*</a:t>
            </a:r>
          </a:p>
          <a:p>
            <a:endParaRPr lang="en-US" dirty="0"/>
          </a:p>
          <a:p>
            <a:r>
              <a:rPr lang="en-US" dirty="0"/>
              <a:t>2. If no improvement is achieved,</a:t>
            </a:r>
          </a:p>
          <a:p>
            <a:r>
              <a:rPr lang="en-US" dirty="0"/>
              <a:t>emit the most frequent class</a:t>
            </a:r>
          </a:p>
          <a:p>
            <a:endParaRPr lang="en-US" dirty="0"/>
          </a:p>
          <a:p>
            <a:r>
              <a:rPr lang="en-US" dirty="0"/>
              <a:t>3. Otherwise, split the data and</a:t>
            </a:r>
          </a:p>
          <a:p>
            <a:r>
              <a:rPr lang="en-US" dirty="0"/>
              <a:t>continue in each branch.</a:t>
            </a:r>
          </a:p>
        </p:txBody>
      </p:sp>
    </p:spTree>
    <p:extLst>
      <p:ext uri="{BB962C8B-B14F-4D97-AF65-F5344CB8AC3E}">
        <p14:creationId xmlns:p14="http://schemas.microsoft.com/office/powerpoint/2010/main" val="520087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8473-D502-5940-A45A-1EC7801C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tree: follow training data down to the leaves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18EBC0-2352-2246-BF6D-2B61A321ACAB}"/>
              </a:ext>
            </a:extLst>
          </p:cNvPr>
          <p:cNvSpPr/>
          <p:nvPr/>
        </p:nvSpPr>
        <p:spPr>
          <a:xfrm>
            <a:off x="3555402" y="1990164"/>
            <a:ext cx="2033195" cy="978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9D4F6C-845F-5A4F-AB5D-668A4BB05707}"/>
              </a:ext>
            </a:extLst>
          </p:cNvPr>
          <p:cNvSpPr/>
          <p:nvPr/>
        </p:nvSpPr>
        <p:spPr>
          <a:xfrm>
            <a:off x="1543723" y="3551816"/>
            <a:ext cx="1522207" cy="978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E7206-6B9C-AC45-A48A-5A94D1EC47A0}"/>
              </a:ext>
            </a:extLst>
          </p:cNvPr>
          <p:cNvSpPr/>
          <p:nvPr/>
        </p:nvSpPr>
        <p:spPr>
          <a:xfrm>
            <a:off x="6099586" y="3551816"/>
            <a:ext cx="1522207" cy="978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64BE28-5FF3-A241-8F6B-4E2DCE906D1B}"/>
              </a:ext>
            </a:extLst>
          </p:cNvPr>
          <p:cNvSpPr/>
          <p:nvPr/>
        </p:nvSpPr>
        <p:spPr>
          <a:xfrm>
            <a:off x="505609" y="5100917"/>
            <a:ext cx="1016598" cy="97894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AB48BE-0382-5B47-AA01-790E16723E1F}"/>
              </a:ext>
            </a:extLst>
          </p:cNvPr>
          <p:cNvSpPr/>
          <p:nvPr/>
        </p:nvSpPr>
        <p:spPr>
          <a:xfrm>
            <a:off x="3047103" y="5113468"/>
            <a:ext cx="1016597" cy="978946"/>
          </a:xfrm>
          <a:prstGeom prst="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EBE08C-4B10-4F4E-A631-1F6BC2D3BF3B}"/>
              </a:ext>
            </a:extLst>
          </p:cNvPr>
          <p:cNvSpPr/>
          <p:nvPr/>
        </p:nvSpPr>
        <p:spPr>
          <a:xfrm>
            <a:off x="5080298" y="5100917"/>
            <a:ext cx="1016597" cy="97894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9EC8C-3712-7A40-BD0E-24ABEA68509B}"/>
              </a:ext>
            </a:extLst>
          </p:cNvPr>
          <p:cNvSpPr/>
          <p:nvPr/>
        </p:nvSpPr>
        <p:spPr>
          <a:xfrm>
            <a:off x="7621794" y="5100917"/>
            <a:ext cx="1016597" cy="978946"/>
          </a:xfrm>
          <a:prstGeom prst="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D6755B-80BE-4E40-AFCA-DD58828BE332}"/>
              </a:ext>
            </a:extLst>
          </p:cNvPr>
          <p:cNvCxnSpPr>
            <a:stCxn id="6" idx="2"/>
          </p:cNvCxnSpPr>
          <p:nvPr/>
        </p:nvCxnSpPr>
        <p:spPr>
          <a:xfrm flipH="1">
            <a:off x="3044415" y="2969110"/>
            <a:ext cx="1527585" cy="582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5CF200-A04C-DF42-97A7-5D1FEBAE7E2C}"/>
              </a:ext>
            </a:extLst>
          </p:cNvPr>
          <p:cNvCxnSpPr>
            <a:cxnSpLocks/>
          </p:cNvCxnSpPr>
          <p:nvPr/>
        </p:nvCxnSpPr>
        <p:spPr>
          <a:xfrm>
            <a:off x="4566622" y="2969110"/>
            <a:ext cx="1530273" cy="582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A662FD-7264-E64C-9BD6-A5526AB7AEF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22207" y="4530762"/>
            <a:ext cx="782620" cy="570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FC6E39-ACB0-8341-B24D-6EE8E29EE87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304827" y="4530762"/>
            <a:ext cx="739588" cy="582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85B56B-C1DF-6A42-840F-6D416F538DAC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096895" y="4530762"/>
            <a:ext cx="763795" cy="570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07770C-0419-0240-9D0A-31D9149591A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860690" y="4530762"/>
            <a:ext cx="761103" cy="570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353DDA4-49EE-DD4C-8AD1-DDBD12C674B6}"/>
              </a:ext>
            </a:extLst>
          </p:cNvPr>
          <p:cNvSpPr/>
          <p:nvPr/>
        </p:nvSpPr>
        <p:spPr>
          <a:xfrm>
            <a:off x="3775934" y="211925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BFEE3CD-4BDE-D748-BA70-A1375D0510A5}"/>
              </a:ext>
            </a:extLst>
          </p:cNvPr>
          <p:cNvSpPr/>
          <p:nvPr/>
        </p:nvSpPr>
        <p:spPr>
          <a:xfrm>
            <a:off x="4100457" y="227165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EC5E22F-2721-104D-9385-1F073AFAF529}"/>
              </a:ext>
            </a:extLst>
          </p:cNvPr>
          <p:cNvSpPr/>
          <p:nvPr/>
        </p:nvSpPr>
        <p:spPr>
          <a:xfrm>
            <a:off x="5014859" y="227165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DA241C-BC53-A348-9D05-42DA71C19073}"/>
              </a:ext>
            </a:extLst>
          </p:cNvPr>
          <p:cNvSpPr/>
          <p:nvPr/>
        </p:nvSpPr>
        <p:spPr>
          <a:xfrm>
            <a:off x="3928334" y="2572872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A519B0F-6FD3-4F42-AB58-27038F80A3C1}"/>
              </a:ext>
            </a:extLst>
          </p:cNvPr>
          <p:cNvSpPr/>
          <p:nvPr/>
        </p:nvSpPr>
        <p:spPr>
          <a:xfrm>
            <a:off x="4842737" y="250832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53EB201-4F8A-1043-BF69-E8B451B1D5F7}"/>
              </a:ext>
            </a:extLst>
          </p:cNvPr>
          <p:cNvSpPr/>
          <p:nvPr/>
        </p:nvSpPr>
        <p:spPr>
          <a:xfrm>
            <a:off x="4584549" y="218559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16A1E90-053E-0F4E-A208-7B88620638F4}"/>
              </a:ext>
            </a:extLst>
          </p:cNvPr>
          <p:cNvSpPr/>
          <p:nvPr/>
        </p:nvSpPr>
        <p:spPr>
          <a:xfrm>
            <a:off x="4423187" y="259438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73CF23E-E248-ED45-804B-7E2204250EC9}"/>
              </a:ext>
            </a:extLst>
          </p:cNvPr>
          <p:cNvSpPr/>
          <p:nvPr/>
        </p:nvSpPr>
        <p:spPr>
          <a:xfrm>
            <a:off x="4412427" y="2346960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6E9E01-761B-0B4B-851C-6B09EE6F3895}"/>
              </a:ext>
            </a:extLst>
          </p:cNvPr>
          <p:cNvSpPr/>
          <p:nvPr/>
        </p:nvSpPr>
        <p:spPr>
          <a:xfrm>
            <a:off x="4272578" y="206726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E1540B-B395-4340-B5DE-294DDB6AFEFB}"/>
              </a:ext>
            </a:extLst>
          </p:cNvPr>
          <p:cNvSpPr/>
          <p:nvPr/>
        </p:nvSpPr>
        <p:spPr>
          <a:xfrm>
            <a:off x="5294558" y="2583632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EF19DE-FB62-A24F-8B6B-519F67B46FB1}"/>
              </a:ext>
            </a:extLst>
          </p:cNvPr>
          <p:cNvSpPr/>
          <p:nvPr/>
        </p:nvSpPr>
        <p:spPr>
          <a:xfrm>
            <a:off x="5326831" y="2099533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84D990A-9222-C849-BD46-560D89D5CE70}"/>
              </a:ext>
            </a:extLst>
          </p:cNvPr>
          <p:cNvSpPr/>
          <p:nvPr/>
        </p:nvSpPr>
        <p:spPr>
          <a:xfrm>
            <a:off x="3713179" y="237923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35324B-445B-5546-B534-908009DB66B1}"/>
              </a:ext>
            </a:extLst>
          </p:cNvPr>
          <p:cNvSpPr/>
          <p:nvPr/>
        </p:nvSpPr>
        <p:spPr>
          <a:xfrm>
            <a:off x="4175760" y="248680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514869B-A1ED-BD44-84EB-34E5D1094876}"/>
              </a:ext>
            </a:extLst>
          </p:cNvPr>
          <p:cNvSpPr/>
          <p:nvPr/>
        </p:nvSpPr>
        <p:spPr>
          <a:xfrm>
            <a:off x="3659391" y="2755753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BE0D8FE-CADE-2648-B3F1-3E5F91C1BE4E}"/>
              </a:ext>
            </a:extLst>
          </p:cNvPr>
          <p:cNvSpPr/>
          <p:nvPr/>
        </p:nvSpPr>
        <p:spPr>
          <a:xfrm>
            <a:off x="4132730" y="269120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D2C571D-D8DD-044A-AFC0-3DE72F2B5F5D}"/>
              </a:ext>
            </a:extLst>
          </p:cNvPr>
          <p:cNvSpPr/>
          <p:nvPr/>
        </p:nvSpPr>
        <p:spPr>
          <a:xfrm>
            <a:off x="4896524" y="206725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8826E4-86F7-744E-81AD-66EABA059280}"/>
              </a:ext>
            </a:extLst>
          </p:cNvPr>
          <p:cNvSpPr/>
          <p:nvPr/>
        </p:nvSpPr>
        <p:spPr>
          <a:xfrm>
            <a:off x="4649097" y="2422263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DD0771-9835-414F-98FC-E0255DD1E471}"/>
              </a:ext>
            </a:extLst>
          </p:cNvPr>
          <p:cNvSpPr/>
          <p:nvPr/>
        </p:nvSpPr>
        <p:spPr>
          <a:xfrm>
            <a:off x="4713644" y="2691207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19B054D-7F41-DE48-8EE7-D183BFA2FD59}"/>
              </a:ext>
            </a:extLst>
          </p:cNvPr>
          <p:cNvSpPr/>
          <p:nvPr/>
        </p:nvSpPr>
        <p:spPr>
          <a:xfrm>
            <a:off x="5057892" y="2658933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B29A4A4-03B7-3E45-BEB8-A388850BE8CD}"/>
              </a:ext>
            </a:extLst>
          </p:cNvPr>
          <p:cNvSpPr/>
          <p:nvPr/>
        </p:nvSpPr>
        <p:spPr>
          <a:xfrm>
            <a:off x="4799702" y="227165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1806114-9451-F948-959F-22D8D0AC5A67}"/>
              </a:ext>
            </a:extLst>
          </p:cNvPr>
          <p:cNvSpPr/>
          <p:nvPr/>
        </p:nvSpPr>
        <p:spPr>
          <a:xfrm>
            <a:off x="5208497" y="2346962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5E5D39-99AC-1D41-BEC8-7B01D1845845}"/>
              </a:ext>
            </a:extLst>
          </p:cNvPr>
          <p:cNvSpPr/>
          <p:nvPr/>
        </p:nvSpPr>
        <p:spPr>
          <a:xfrm>
            <a:off x="1981206" y="3680909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78F559-111C-554C-BF85-A576978D84F5}"/>
              </a:ext>
            </a:extLst>
          </p:cNvPr>
          <p:cNvSpPr/>
          <p:nvPr/>
        </p:nvSpPr>
        <p:spPr>
          <a:xfrm>
            <a:off x="2305729" y="3833309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A16A59-4E92-C642-AC78-B2CD50C7CCAF}"/>
              </a:ext>
            </a:extLst>
          </p:cNvPr>
          <p:cNvSpPr/>
          <p:nvPr/>
        </p:nvSpPr>
        <p:spPr>
          <a:xfrm>
            <a:off x="6866974" y="3876339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880E797-4D42-9640-A77D-5D671A6DAAC0}"/>
              </a:ext>
            </a:extLst>
          </p:cNvPr>
          <p:cNvSpPr/>
          <p:nvPr/>
        </p:nvSpPr>
        <p:spPr>
          <a:xfrm>
            <a:off x="2133606" y="413452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A95ACFE-7AE1-8149-B594-D394BB6E8E9F}"/>
              </a:ext>
            </a:extLst>
          </p:cNvPr>
          <p:cNvSpPr/>
          <p:nvPr/>
        </p:nvSpPr>
        <p:spPr>
          <a:xfrm>
            <a:off x="6694852" y="411301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B790F95-8A37-8246-BA92-D1AB4CB0555C}"/>
              </a:ext>
            </a:extLst>
          </p:cNvPr>
          <p:cNvSpPr/>
          <p:nvPr/>
        </p:nvSpPr>
        <p:spPr>
          <a:xfrm>
            <a:off x="6436664" y="379027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0B15F1C-CD0D-9B42-9CA0-48CBF3B42D93}"/>
              </a:ext>
            </a:extLst>
          </p:cNvPr>
          <p:cNvSpPr/>
          <p:nvPr/>
        </p:nvSpPr>
        <p:spPr>
          <a:xfrm>
            <a:off x="2628459" y="415604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23C2AC-7EC0-C646-B994-3F5C366F1AE9}"/>
              </a:ext>
            </a:extLst>
          </p:cNvPr>
          <p:cNvSpPr/>
          <p:nvPr/>
        </p:nvSpPr>
        <p:spPr>
          <a:xfrm>
            <a:off x="2617699" y="3908613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6EA72FE-666C-8149-B14D-EC4E86688290}"/>
              </a:ext>
            </a:extLst>
          </p:cNvPr>
          <p:cNvSpPr/>
          <p:nvPr/>
        </p:nvSpPr>
        <p:spPr>
          <a:xfrm>
            <a:off x="2477850" y="3628913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2A97AD-6005-B640-AF03-9DA15FD05A01}"/>
              </a:ext>
            </a:extLst>
          </p:cNvPr>
          <p:cNvSpPr/>
          <p:nvPr/>
        </p:nvSpPr>
        <p:spPr>
          <a:xfrm>
            <a:off x="7146673" y="4188315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C9F3D77-0E18-504D-9221-65CE8BF18D1C}"/>
              </a:ext>
            </a:extLst>
          </p:cNvPr>
          <p:cNvSpPr/>
          <p:nvPr/>
        </p:nvSpPr>
        <p:spPr>
          <a:xfrm>
            <a:off x="7178946" y="370421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ADAE5B5-08D2-BE4E-A5DF-D1A1A9693A06}"/>
              </a:ext>
            </a:extLst>
          </p:cNvPr>
          <p:cNvSpPr/>
          <p:nvPr/>
        </p:nvSpPr>
        <p:spPr>
          <a:xfrm>
            <a:off x="1918451" y="394088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DEAC2CF-9453-564C-9ED3-D0F775A27F3B}"/>
              </a:ext>
            </a:extLst>
          </p:cNvPr>
          <p:cNvSpPr/>
          <p:nvPr/>
        </p:nvSpPr>
        <p:spPr>
          <a:xfrm>
            <a:off x="2381032" y="4048461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9501876-57FB-D44C-96D1-58E7C7BFFC37}"/>
              </a:ext>
            </a:extLst>
          </p:cNvPr>
          <p:cNvSpPr/>
          <p:nvPr/>
        </p:nvSpPr>
        <p:spPr>
          <a:xfrm>
            <a:off x="1864663" y="431740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8ADDE29-1D12-D04D-A076-5C85E99C7E0C}"/>
              </a:ext>
            </a:extLst>
          </p:cNvPr>
          <p:cNvSpPr/>
          <p:nvPr/>
        </p:nvSpPr>
        <p:spPr>
          <a:xfrm>
            <a:off x="2338002" y="425286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3DEDFFE-97F8-A640-932E-38031F535DBC}"/>
              </a:ext>
            </a:extLst>
          </p:cNvPr>
          <p:cNvSpPr/>
          <p:nvPr/>
        </p:nvSpPr>
        <p:spPr>
          <a:xfrm>
            <a:off x="6748639" y="367194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15E9B83-2782-9A4F-B82F-2E869D51FB18}"/>
              </a:ext>
            </a:extLst>
          </p:cNvPr>
          <p:cNvSpPr/>
          <p:nvPr/>
        </p:nvSpPr>
        <p:spPr>
          <a:xfrm>
            <a:off x="6501212" y="402694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941A2BE-93C3-9443-BD0C-DFF35BE211C9}"/>
              </a:ext>
            </a:extLst>
          </p:cNvPr>
          <p:cNvSpPr/>
          <p:nvPr/>
        </p:nvSpPr>
        <p:spPr>
          <a:xfrm>
            <a:off x="6565759" y="4295890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6098F2-FD68-6F48-8FA0-65517386C3CB}"/>
              </a:ext>
            </a:extLst>
          </p:cNvPr>
          <p:cNvSpPr/>
          <p:nvPr/>
        </p:nvSpPr>
        <p:spPr>
          <a:xfrm>
            <a:off x="6910007" y="426361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A81CFBC-D0C8-DA4E-8443-C7BCFA7221EF}"/>
              </a:ext>
            </a:extLst>
          </p:cNvPr>
          <p:cNvSpPr/>
          <p:nvPr/>
        </p:nvSpPr>
        <p:spPr>
          <a:xfrm>
            <a:off x="6651817" y="3876339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642356-029E-6C40-9791-C6E314BEDCD8}"/>
              </a:ext>
            </a:extLst>
          </p:cNvPr>
          <p:cNvSpPr/>
          <p:nvPr/>
        </p:nvSpPr>
        <p:spPr>
          <a:xfrm>
            <a:off x="7060612" y="395164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8E0196B-1C55-4042-8529-0DCD863D7E9B}"/>
              </a:ext>
            </a:extLst>
          </p:cNvPr>
          <p:cNvSpPr/>
          <p:nvPr/>
        </p:nvSpPr>
        <p:spPr>
          <a:xfrm>
            <a:off x="3361776" y="5470271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C24F08D-8A78-A247-B05C-90BF6099F32E}"/>
              </a:ext>
            </a:extLst>
          </p:cNvPr>
          <p:cNvSpPr/>
          <p:nvPr/>
        </p:nvSpPr>
        <p:spPr>
          <a:xfrm>
            <a:off x="3856629" y="549178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D6C93DF-C9AF-C147-A853-939FC5D5FD0E}"/>
              </a:ext>
            </a:extLst>
          </p:cNvPr>
          <p:cNvSpPr/>
          <p:nvPr/>
        </p:nvSpPr>
        <p:spPr>
          <a:xfrm>
            <a:off x="3092833" y="5653152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D08EF60-65D4-2744-9136-6C240DCA013E}"/>
              </a:ext>
            </a:extLst>
          </p:cNvPr>
          <p:cNvSpPr/>
          <p:nvPr/>
        </p:nvSpPr>
        <p:spPr>
          <a:xfrm>
            <a:off x="3566172" y="558860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1E8EBF1-B3A0-9742-9418-1E905E08743C}"/>
              </a:ext>
            </a:extLst>
          </p:cNvPr>
          <p:cNvSpPr/>
          <p:nvPr/>
        </p:nvSpPr>
        <p:spPr>
          <a:xfrm>
            <a:off x="649049" y="532862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1A2932B-A815-574C-8385-9C423496A693}"/>
              </a:ext>
            </a:extLst>
          </p:cNvPr>
          <p:cNvSpPr/>
          <p:nvPr/>
        </p:nvSpPr>
        <p:spPr>
          <a:xfrm>
            <a:off x="973572" y="5481028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192F63E-815D-C545-B012-CCD6858E23A5}"/>
              </a:ext>
            </a:extLst>
          </p:cNvPr>
          <p:cNvSpPr/>
          <p:nvPr/>
        </p:nvSpPr>
        <p:spPr>
          <a:xfrm>
            <a:off x="1285542" y="5556332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25798EB-732A-4740-96FD-95F133539499}"/>
              </a:ext>
            </a:extLst>
          </p:cNvPr>
          <p:cNvSpPr/>
          <p:nvPr/>
        </p:nvSpPr>
        <p:spPr>
          <a:xfrm>
            <a:off x="1145693" y="5276632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243B043-9EDF-514E-83C9-B675C63234C9}"/>
              </a:ext>
            </a:extLst>
          </p:cNvPr>
          <p:cNvSpPr/>
          <p:nvPr/>
        </p:nvSpPr>
        <p:spPr>
          <a:xfrm>
            <a:off x="586294" y="5588607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761C5FE-B696-054F-8A13-FEC39828D55F}"/>
              </a:ext>
            </a:extLst>
          </p:cNvPr>
          <p:cNvSpPr/>
          <p:nvPr/>
        </p:nvSpPr>
        <p:spPr>
          <a:xfrm>
            <a:off x="1048875" y="5696180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0510F64-118D-D743-BA46-7A12261BAF68}"/>
              </a:ext>
            </a:extLst>
          </p:cNvPr>
          <p:cNvSpPr/>
          <p:nvPr/>
        </p:nvSpPr>
        <p:spPr>
          <a:xfrm>
            <a:off x="7987564" y="5416480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39059E7-EBF2-014B-8D76-5A1FE1610FD0}"/>
              </a:ext>
            </a:extLst>
          </p:cNvPr>
          <p:cNvSpPr/>
          <p:nvPr/>
        </p:nvSpPr>
        <p:spPr>
          <a:xfrm>
            <a:off x="7815442" y="5653151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291D059-F472-2F4E-9FDA-D93EF95EBEF7}"/>
              </a:ext>
            </a:extLst>
          </p:cNvPr>
          <p:cNvSpPr/>
          <p:nvPr/>
        </p:nvSpPr>
        <p:spPr>
          <a:xfrm>
            <a:off x="8267263" y="5728456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F5194F2-B555-5C42-A793-FBC9C4B14F80}"/>
              </a:ext>
            </a:extLst>
          </p:cNvPr>
          <p:cNvSpPr/>
          <p:nvPr/>
        </p:nvSpPr>
        <p:spPr>
          <a:xfrm>
            <a:off x="8299536" y="524435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A39C47B-546B-9C4F-AFAA-42CBB1655C6F}"/>
              </a:ext>
            </a:extLst>
          </p:cNvPr>
          <p:cNvSpPr/>
          <p:nvPr/>
        </p:nvSpPr>
        <p:spPr>
          <a:xfrm>
            <a:off x="7869229" y="5212081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7140653-8B56-664A-B55B-A4B2E7AEF33F}"/>
              </a:ext>
            </a:extLst>
          </p:cNvPr>
          <p:cNvSpPr/>
          <p:nvPr/>
        </p:nvSpPr>
        <p:spPr>
          <a:xfrm>
            <a:off x="8030597" y="5803757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A630190-4EEB-034F-902C-50FCECF020D6}"/>
              </a:ext>
            </a:extLst>
          </p:cNvPr>
          <p:cNvSpPr/>
          <p:nvPr/>
        </p:nvSpPr>
        <p:spPr>
          <a:xfrm>
            <a:off x="7772407" y="5416480"/>
            <a:ext cx="139850" cy="1398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BD2855B-E65B-4040-9BA1-F0A4E8C535EB}"/>
              </a:ext>
            </a:extLst>
          </p:cNvPr>
          <p:cNvSpPr/>
          <p:nvPr/>
        </p:nvSpPr>
        <p:spPr>
          <a:xfrm>
            <a:off x="8181202" y="5491786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6C16E86-D3D5-B943-9C96-3CC0C54105E9}"/>
              </a:ext>
            </a:extLst>
          </p:cNvPr>
          <p:cNvSpPr/>
          <p:nvPr/>
        </p:nvSpPr>
        <p:spPr>
          <a:xfrm>
            <a:off x="5416480" y="5255115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4FB2F53-DA48-6D4E-AD3B-CB3689F5FCCF}"/>
              </a:ext>
            </a:extLst>
          </p:cNvPr>
          <p:cNvSpPr/>
          <p:nvPr/>
        </p:nvSpPr>
        <p:spPr>
          <a:xfrm>
            <a:off x="5481028" y="5491783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8B1241E-0BFF-6F4E-99DE-58B6713FA2B0}"/>
              </a:ext>
            </a:extLst>
          </p:cNvPr>
          <p:cNvSpPr/>
          <p:nvPr/>
        </p:nvSpPr>
        <p:spPr>
          <a:xfrm>
            <a:off x="5545575" y="5760727"/>
            <a:ext cx="139850" cy="139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C64E218-4CAF-B646-A9FD-D0A5FF7047F8}"/>
              </a:ext>
            </a:extLst>
          </p:cNvPr>
          <p:cNvSpPr txBox="1"/>
          <p:nvPr/>
        </p:nvSpPr>
        <p:spPr>
          <a:xfrm>
            <a:off x="422076" y="618387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83.33% red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84FC15-AFE8-9546-906D-8DD51F98CDA9}"/>
              </a:ext>
            </a:extLst>
          </p:cNvPr>
          <p:cNvSpPr txBox="1"/>
          <p:nvPr/>
        </p:nvSpPr>
        <p:spPr>
          <a:xfrm>
            <a:off x="3044233" y="6148894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75% red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97862A-7697-AE46-95F0-2A01220E4C13}"/>
              </a:ext>
            </a:extLst>
          </p:cNvPr>
          <p:cNvSpPr txBox="1"/>
          <p:nvPr/>
        </p:nvSpPr>
        <p:spPr>
          <a:xfrm>
            <a:off x="5002537" y="6148894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100% red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64E28-94E2-CB46-A7E8-0CAEBC5248CF}"/>
              </a:ext>
            </a:extLst>
          </p:cNvPr>
          <p:cNvSpPr txBox="1"/>
          <p:nvPr/>
        </p:nvSpPr>
        <p:spPr>
          <a:xfrm>
            <a:off x="7607967" y="6149810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75% blue</a:t>
            </a:r>
          </a:p>
        </p:txBody>
      </p:sp>
    </p:spTree>
    <p:extLst>
      <p:ext uri="{BB962C8B-B14F-4D97-AF65-F5344CB8AC3E}">
        <p14:creationId xmlns:p14="http://schemas.microsoft.com/office/powerpoint/2010/main" val="2410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/>
      <p:bldP spid="98" grpId="0"/>
      <p:bldP spid="9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E373-BB62-4C40-9C05-9DD1FA20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trees to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BC37-7026-A444-B29F-6675296F9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Designing the best possible decision tree tends to not work that well for very difficult problems.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instead make a not-so-great tree in a semi-random manner. And then make another, and another, and another…?</a:t>
            </a:r>
          </a:p>
        </p:txBody>
      </p:sp>
    </p:spTree>
    <p:extLst>
      <p:ext uri="{BB962C8B-B14F-4D97-AF65-F5344CB8AC3E}">
        <p14:creationId xmlns:p14="http://schemas.microsoft.com/office/powerpoint/2010/main" val="1210725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pic>
        <p:nvPicPr>
          <p:cNvPr id="14338" name="Picture 2" descr="Decision Tree vs. Random Forest - Which Algorithm Should you Use?">
            <a:extLst>
              <a:ext uri="{FF2B5EF4-FFF2-40B4-BE49-F238E27FC236}">
                <a16:creationId xmlns:a16="http://schemas.microsoft.com/office/drawing/2014/main" id="{DDFBF134-CA27-5849-8170-E2E0E8BA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05" y="1448093"/>
            <a:ext cx="6935190" cy="469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43E19-5E3A-CB46-81D6-48DC1EE87894}"/>
              </a:ext>
            </a:extLst>
          </p:cNvPr>
          <p:cNvSpPr txBox="1"/>
          <p:nvPr/>
        </p:nvSpPr>
        <p:spPr>
          <a:xfrm>
            <a:off x="7510027" y="6488668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Breiman</a:t>
            </a:r>
            <a:r>
              <a:rPr lang="en-US" dirty="0"/>
              <a:t> (2001)</a:t>
            </a:r>
          </a:p>
        </p:txBody>
      </p:sp>
    </p:spTree>
    <p:extLst>
      <p:ext uri="{BB962C8B-B14F-4D97-AF65-F5344CB8AC3E}">
        <p14:creationId xmlns:p14="http://schemas.microsoft.com/office/powerpoint/2010/main" val="82078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3DB0-6DD2-684B-BF02-39694603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2800"/>
              </a:spcAft>
              <a:buAutoNum type="arabicParenR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Overview of key supervised machine learning concepts</a:t>
            </a:r>
          </a:p>
          <a:p>
            <a:pPr marL="514350" indent="-514350">
              <a:spcAft>
                <a:spcPts val="2800"/>
              </a:spcAft>
              <a:buAutoNum type="arabicParenR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few basic/old-school machine learning methods.</a:t>
            </a:r>
          </a:p>
          <a:p>
            <a:pPr marL="514350" indent="-514350">
              <a:spcAft>
                <a:spcPts val="2800"/>
              </a:spcAft>
              <a:buAutoNum type="arabicParenR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Learning.</a:t>
            </a:r>
          </a:p>
          <a:p>
            <a:pPr marL="514350" indent="-514350">
              <a:buAutoNum type="arabicParenR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479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Non-linear decision boundaries with trees and forests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DC045-A261-7C43-8FEA-8F7AD7EF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93" y="1690689"/>
            <a:ext cx="4091214" cy="4991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3608E-50CB-774B-AF9C-7922F898DFD1}"/>
              </a:ext>
            </a:extLst>
          </p:cNvPr>
          <p:cNvSpPr txBox="1"/>
          <p:nvPr/>
        </p:nvSpPr>
        <p:spPr>
          <a:xfrm rot="16200000">
            <a:off x="1806035" y="2930475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D2043-A375-4B4A-BFF2-E4EF568A1E17}"/>
              </a:ext>
            </a:extLst>
          </p:cNvPr>
          <p:cNvSpPr txBox="1"/>
          <p:nvPr/>
        </p:nvSpPr>
        <p:spPr>
          <a:xfrm rot="16200000">
            <a:off x="1806035" y="5386718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FD614-6CAF-9B4E-A09A-1B3E52F7FDFB}"/>
              </a:ext>
            </a:extLst>
          </p:cNvPr>
          <p:cNvSpPr txBox="1"/>
          <p:nvPr/>
        </p:nvSpPr>
        <p:spPr>
          <a:xfrm>
            <a:off x="6713737" y="3581126"/>
            <a:ext cx="243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shown in bottom-right corner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D5570-AE96-F648-9144-016C53060368}"/>
              </a:ext>
            </a:extLst>
          </p:cNvPr>
          <p:cNvSpPr txBox="1"/>
          <p:nvPr/>
        </p:nvSpPr>
        <p:spPr>
          <a:xfrm>
            <a:off x="8182099" y="640079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93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with trees/forests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633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How many minutes will I spend outside today?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Instead of a class label, emit a real value!</a:t>
            </a:r>
          </a:p>
          <a:p>
            <a:pPr marL="0" indent="0" algn="ctr">
              <a:buNone/>
            </a:pPr>
            <a:r>
              <a:rPr lang="en-US" dirty="0"/>
              <a:t>(average of all training data reaching that leaf)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40D63-20F0-DD4B-A124-571F53B4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2358406"/>
            <a:ext cx="4013200" cy="261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3D713-CFCD-FA4A-AF8D-B68BA3448A52}"/>
              </a:ext>
            </a:extLst>
          </p:cNvPr>
          <p:cNvSpPr txBox="1"/>
          <p:nvPr/>
        </p:nvSpPr>
        <p:spPr>
          <a:xfrm>
            <a:off x="0" y="63082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Note: </a:t>
            </a:r>
            <a:r>
              <a:rPr lang="en-US" sz="2400" i="1" dirty="0"/>
              <a:t>k</a:t>
            </a:r>
            <a:r>
              <a:rPr lang="en-US" sz="2400" dirty="0"/>
              <a:t>-NN and SVMs can also do regression</a:t>
            </a:r>
          </a:p>
        </p:txBody>
      </p:sp>
    </p:spTree>
    <p:extLst>
      <p:ext uri="{BB962C8B-B14F-4D97-AF65-F5344CB8AC3E}">
        <p14:creationId xmlns:p14="http://schemas.microsoft.com/office/powerpoint/2010/main" val="3711394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EE8D-6F52-A349-85A8-76239D3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75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need to preprocess data</a:t>
            </a:r>
          </a:p>
          <a:p>
            <a:endParaRPr lang="en-US" dirty="0"/>
          </a:p>
          <a:p>
            <a:r>
              <a:rPr lang="en-US" dirty="0"/>
              <a:t>Works well out of the box—minimal hyperparameter tuning required</a:t>
            </a:r>
          </a:p>
          <a:p>
            <a:pPr lvl="1"/>
            <a:r>
              <a:rPr lang="en-US" dirty="0"/>
              <a:t>Overfitting is not a major concern, compared to SVM.</a:t>
            </a:r>
          </a:p>
          <a:p>
            <a:pPr lvl="1"/>
            <a:endParaRPr lang="en-US" dirty="0"/>
          </a:p>
          <a:p>
            <a:r>
              <a:rPr lang="en-US" dirty="0"/>
              <a:t>Can also be used to measure feature importance.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We’ll see RFs in action in the exercise!</a:t>
            </a:r>
          </a:p>
        </p:txBody>
      </p:sp>
    </p:spTree>
    <p:extLst>
      <p:ext uri="{BB962C8B-B14F-4D97-AF65-F5344CB8AC3E}">
        <p14:creationId xmlns:p14="http://schemas.microsoft.com/office/powerpoint/2010/main" val="2736584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0B72-C251-D844-B9C6-3200515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981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 until this point we have been trying to predict a known response variable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This is called </a:t>
            </a:r>
            <a:r>
              <a:rPr lang="en-US" b="1" dirty="0"/>
              <a:t>supervised learning</a:t>
            </a:r>
            <a:r>
              <a:rPr lang="en-US" dirty="0"/>
              <a:t>. Sometimes there is no predefined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but we still want to learn something from our data. </a:t>
            </a:r>
            <a:r>
              <a:rPr lang="en-US" dirty="0" err="1"/>
              <a:t>E.g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B1320F-C4C5-4542-907C-CB1926DF9A0F}"/>
              </a:ext>
            </a:extLst>
          </p:cNvPr>
          <p:cNvSpPr txBox="1">
            <a:spLocks/>
          </p:cNvSpPr>
          <p:nvPr/>
        </p:nvSpPr>
        <p:spPr>
          <a:xfrm>
            <a:off x="628650" y="3923818"/>
            <a:ext cx="7886700" cy="209819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-Clustering (e.g. PCA, </a:t>
            </a:r>
            <a:r>
              <a:rPr lang="en-US" sz="2400" i="1" dirty="0"/>
              <a:t>k</a:t>
            </a:r>
            <a:r>
              <a:rPr lang="en-US" sz="2400" dirty="0"/>
              <a:t>-means clustering)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-Anomaly detection (e.g. one-class SVM, isolation forest)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-Denoising (e.g. autoencoders)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9856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forests</a:t>
            </a:r>
          </a:p>
        </p:txBody>
      </p:sp>
      <p:pic>
        <p:nvPicPr>
          <p:cNvPr id="15362" name="Picture 2" descr="Anomaly Detection: Isolation Forest Tree | by Siddhant Saxena | Medium">
            <a:extLst>
              <a:ext uri="{FF2B5EF4-FFF2-40B4-BE49-F238E27FC236}">
                <a16:creationId xmlns:a16="http://schemas.microsoft.com/office/drawing/2014/main" id="{A091B938-3D40-934E-91E6-82666CD6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9673"/>
            <a:ext cx="7588332" cy="452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00003-35CC-5A42-A53F-9FF05147B34E}"/>
              </a:ext>
            </a:extLst>
          </p:cNvPr>
          <p:cNvSpPr txBox="1"/>
          <p:nvPr/>
        </p:nvSpPr>
        <p:spPr>
          <a:xfrm>
            <a:off x="6171525" y="1690689"/>
            <a:ext cx="2833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randomly construct a decision tree and see when each data point is </a:t>
            </a:r>
            <a:r>
              <a:rPr lang="en-US" b="1" i="1" dirty="0"/>
              <a:t>isolated</a:t>
            </a:r>
            <a:r>
              <a:rPr lang="en-US" dirty="0"/>
              <a:t> (alone on a leaf).</a:t>
            </a:r>
          </a:p>
          <a:p>
            <a:endParaRPr lang="en-US" dirty="0"/>
          </a:p>
          <a:p>
            <a:r>
              <a:rPr lang="en-US" dirty="0"/>
              <a:t>Count path lengths for each leaf.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61845-2001-4A49-B624-021FF14AD96A}"/>
              </a:ext>
            </a:extLst>
          </p:cNvPr>
          <p:cNvSpPr txBox="1"/>
          <p:nvPr/>
        </p:nvSpPr>
        <p:spPr>
          <a:xfrm>
            <a:off x="0" y="584103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Make a forest of these bad boys and take the average path length to each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F67EA-63F3-4643-A4F8-5BAB6CDA6F6C}"/>
              </a:ext>
            </a:extLst>
          </p:cNvPr>
          <p:cNvSpPr txBox="1"/>
          <p:nvPr/>
        </p:nvSpPr>
        <p:spPr>
          <a:xfrm>
            <a:off x="7506629" y="6492874"/>
            <a:ext cx="163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Liu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675275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supervised learning…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7EEA5-67E2-F447-98B0-0965568E5C17}"/>
              </a:ext>
            </a:extLst>
          </p:cNvPr>
          <p:cNvSpPr txBox="1"/>
          <p:nvPr/>
        </p:nvSpPr>
        <p:spPr>
          <a:xfrm>
            <a:off x="0" y="353027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…and back in time.</a:t>
            </a:r>
          </a:p>
        </p:txBody>
      </p:sp>
    </p:spTree>
    <p:extLst>
      <p:ext uri="{BB962C8B-B14F-4D97-AF65-F5344CB8AC3E}">
        <p14:creationId xmlns:p14="http://schemas.microsoft.com/office/powerpoint/2010/main" val="1547502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095B5-6A9B-444D-AE4E-FAFBF893D0F4}"/>
              </a:ext>
            </a:extLst>
          </p:cNvPr>
          <p:cNvSpPr txBox="1"/>
          <p:nvPr/>
        </p:nvSpPr>
        <p:spPr>
          <a:xfrm>
            <a:off x="7294326" y="6492874"/>
            <a:ext cx="1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Rosenblatt (1957)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36067-C316-AC4F-B8C0-D0912AC4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272"/>
            <a:ext cx="9144000" cy="42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6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</a:t>
            </a:r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07600-CB56-1C44-9344-C0757481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163"/>
            <a:ext cx="9144000" cy="48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98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57657-64CD-6143-9F4A-EBE4F820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Deep Learning!</a:t>
            </a:r>
          </a:p>
        </p:txBody>
      </p:sp>
    </p:spTree>
    <p:extLst>
      <p:ext uri="{BB962C8B-B14F-4D97-AF65-F5344CB8AC3E}">
        <p14:creationId xmlns:p14="http://schemas.microsoft.com/office/powerpoint/2010/main" val="3661856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945-F448-474E-AD35-48DF9DF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57657-64CD-6143-9F4A-EBE4F820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Let’s get our hands dirty!</a:t>
            </a:r>
          </a:p>
          <a:p>
            <a:pPr marL="514350" indent="-514350">
              <a:buAutoNum type="arabicParenR"/>
            </a:pPr>
            <a:r>
              <a:rPr lang="en-US" dirty="0"/>
              <a:t>Data preprocessing</a:t>
            </a:r>
          </a:p>
          <a:p>
            <a:pPr marL="514350" indent="-514350">
              <a:buAutoNum type="arabicParenR"/>
            </a:pPr>
            <a:r>
              <a:rPr lang="en-US" dirty="0"/>
              <a:t>Training and testing </a:t>
            </a:r>
            <a:r>
              <a:rPr lang="en-US" i="1" dirty="0"/>
              <a:t>k</a:t>
            </a:r>
            <a:r>
              <a:rPr lang="en-US" dirty="0"/>
              <a:t>-NN, SVM, random forest</a:t>
            </a:r>
          </a:p>
          <a:p>
            <a:pPr marL="514350" indent="-514350">
              <a:buAutoNum type="arabicParenR"/>
            </a:pPr>
            <a:r>
              <a:rPr lang="en-US" dirty="0"/>
              <a:t>Binary and multi-class classification</a:t>
            </a:r>
          </a:p>
          <a:p>
            <a:pPr marL="514350" indent="-514350">
              <a:buAutoNum type="arabicParenR"/>
            </a:pPr>
            <a:r>
              <a:rPr lang="en-US" dirty="0"/>
              <a:t>Accuracy metrics: sensitivity, specificity, precision, recall, confusion matrices!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A161E-B6BC-F04E-9CA0-0A383075D272}"/>
              </a:ext>
            </a:extLst>
          </p:cNvPr>
          <p:cNvSpPr txBox="1"/>
          <p:nvPr/>
        </p:nvSpPr>
        <p:spPr>
          <a:xfrm>
            <a:off x="0" y="62306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through the magic of the </a:t>
            </a:r>
            <a:r>
              <a:rPr lang="en-US" sz="2400" dirty="0">
                <a:latin typeface="Courier" pitchFamily="2" charset="0"/>
              </a:rPr>
              <a:t>scikit-learn</a:t>
            </a:r>
            <a:r>
              <a:rPr lang="en-US" sz="2400" dirty="0"/>
              <a:t> python module</a:t>
            </a:r>
          </a:p>
        </p:txBody>
      </p:sp>
    </p:spTree>
    <p:extLst>
      <p:ext uri="{BB962C8B-B14F-4D97-AF65-F5344CB8AC3E}">
        <p14:creationId xmlns:p14="http://schemas.microsoft.com/office/powerpoint/2010/main" val="253571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Breiman’s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two cultures of statistical modeling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999DB-8867-B844-932D-615805CD454B}"/>
              </a:ext>
            </a:extLst>
          </p:cNvPr>
          <p:cNvSpPr/>
          <p:nvPr/>
        </p:nvSpPr>
        <p:spPr>
          <a:xfrm>
            <a:off x="3775225" y="2690037"/>
            <a:ext cx="1658679" cy="563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Helvetica" pitchFamily="2" charset="0"/>
              </a:rPr>
              <a:t>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2DC81-922C-6A41-A299-4BFAEA2E9017}"/>
              </a:ext>
            </a:extLst>
          </p:cNvPr>
          <p:cNvSpPr txBox="1"/>
          <p:nvPr/>
        </p:nvSpPr>
        <p:spPr>
          <a:xfrm>
            <a:off x="7651091" y="6488668"/>
            <a:ext cx="149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Breiman</a:t>
            </a:r>
            <a:r>
              <a:rPr lang="en-US" dirty="0"/>
              <a:t> 2001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FF57-8E9E-2E4B-8E11-DAEE5524D962}"/>
              </a:ext>
            </a:extLst>
          </p:cNvPr>
          <p:cNvSpPr txBox="1"/>
          <p:nvPr/>
        </p:nvSpPr>
        <p:spPr>
          <a:xfrm>
            <a:off x="2818026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5CF76-9D4B-6142-8FC8-3279420C262C}"/>
              </a:ext>
            </a:extLst>
          </p:cNvPr>
          <p:cNvSpPr txBox="1"/>
          <p:nvPr/>
        </p:nvSpPr>
        <p:spPr>
          <a:xfrm>
            <a:off x="6103845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1EE5C6-4710-B547-B53F-C23B482077FA}"/>
              </a:ext>
            </a:extLst>
          </p:cNvPr>
          <p:cNvCxnSpPr>
            <a:stCxn id="8" idx="3"/>
          </p:cNvCxnSpPr>
          <p:nvPr/>
        </p:nvCxnSpPr>
        <p:spPr>
          <a:xfrm>
            <a:off x="3105284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30873C-68DF-DE46-8583-963E204B018E}"/>
              </a:ext>
            </a:extLst>
          </p:cNvPr>
          <p:cNvCxnSpPr/>
          <p:nvPr/>
        </p:nvCxnSpPr>
        <p:spPr>
          <a:xfrm>
            <a:off x="5491598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536D53-41F8-2C4C-9044-D28259329F91}"/>
              </a:ext>
            </a:extLst>
          </p:cNvPr>
          <p:cNvSpPr txBox="1"/>
          <p:nvPr/>
        </p:nvSpPr>
        <p:spPr>
          <a:xfrm>
            <a:off x="1377387" y="3923818"/>
            <a:ext cx="6619889" cy="2208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Helvetica" pitchFamily="2" charset="0"/>
              </a:rPr>
              <a:t>Two ways to think about modeling this process: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sz="2400" dirty="0">
                <a:latin typeface="Helvetica" pitchFamily="2" charset="0"/>
              </a:rPr>
              <a:t>A process-based model (a “data model”)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sz="2400" dirty="0">
                <a:latin typeface="Helvetica" pitchFamily="2" charset="0"/>
              </a:rPr>
              <a:t>An “algorithmic model”</a:t>
            </a:r>
          </a:p>
        </p:txBody>
      </p:sp>
    </p:spTree>
    <p:extLst>
      <p:ext uri="{BB962C8B-B14F-4D97-AF65-F5344CB8AC3E}">
        <p14:creationId xmlns:p14="http://schemas.microsoft.com/office/powerpoint/2010/main" val="25270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of a “data model”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2DC81-922C-6A41-A299-4BFAEA2E9017}"/>
              </a:ext>
            </a:extLst>
          </p:cNvPr>
          <p:cNvSpPr txBox="1"/>
          <p:nvPr/>
        </p:nvSpPr>
        <p:spPr>
          <a:xfrm>
            <a:off x="5799238" y="6488668"/>
            <a:ext cx="334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Nielsen et al. 2005; </a:t>
            </a:r>
            <a:r>
              <a:rPr lang="en-US" dirty="0" err="1"/>
              <a:t>Breiman</a:t>
            </a:r>
            <a:r>
              <a:rPr lang="en-US" dirty="0"/>
              <a:t> 2001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36D53-41F8-2C4C-9044-D28259329F91}"/>
              </a:ext>
            </a:extLst>
          </p:cNvPr>
          <p:cNvSpPr txBox="1"/>
          <p:nvPr/>
        </p:nvSpPr>
        <p:spPr>
          <a:xfrm>
            <a:off x="724865" y="4456253"/>
            <a:ext cx="7790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Model: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Courier" pitchFamily="2" charset="0"/>
              </a:rPr>
              <a:t>SweepFinder</a:t>
            </a:r>
            <a:r>
              <a:rPr lang="en-US" sz="2400" dirty="0">
                <a:latin typeface="Helvetica" pitchFamily="2" charset="0"/>
              </a:rPr>
              <a:t> explicitly models the allele frequency spectrum at a given distance, </a:t>
            </a:r>
            <a:r>
              <a:rPr lang="en-US" sz="24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latin typeface="Helvetica" pitchFamily="2" charset="0"/>
              </a:rPr>
              <a:t> from a beneficial mutation with selection coefficient, </a:t>
            </a:r>
            <a:r>
              <a:rPr lang="en-US" sz="24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Helvetica" pitchFamily="2" charset="0"/>
              </a:rPr>
              <a:t>.</a:t>
            </a:r>
          </a:p>
          <a:p>
            <a:r>
              <a:rPr lang="en-US" sz="2400" b="1" dirty="0">
                <a:latin typeface="Helvetica" pitchFamily="2" charset="0"/>
              </a:rPr>
              <a:t>Model validation:</a:t>
            </a:r>
            <a:r>
              <a:rPr lang="en-US" sz="2400" dirty="0">
                <a:latin typeface="Helvetica" pitchFamily="2" charset="0"/>
              </a:rPr>
              <a:t> Traditionally, goodness-of-fit tests.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9538-3A3B-1D48-8DE7-41B1297BCB22}"/>
              </a:ext>
            </a:extLst>
          </p:cNvPr>
          <p:cNvSpPr txBox="1"/>
          <p:nvPr/>
        </p:nvSpPr>
        <p:spPr>
          <a:xfrm>
            <a:off x="1416820" y="343822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Helvetica" pitchFamily="2" charset="0"/>
              </a:rPr>
              <a:t>: allele frequencies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E30B8-B5F2-A548-8175-2C8A8B0A231F}"/>
              </a:ext>
            </a:extLst>
          </p:cNvPr>
          <p:cNvSpPr txBox="1"/>
          <p:nvPr/>
        </p:nvSpPr>
        <p:spPr>
          <a:xfrm>
            <a:off x="4775736" y="3438229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Helvetica" pitchFamily="2" charset="0"/>
              </a:rPr>
              <a:t>: (composite) likelihood of sweep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97AE3-8D58-2345-993F-3D671CBDD96C}"/>
              </a:ext>
            </a:extLst>
          </p:cNvPr>
          <p:cNvSpPr/>
          <p:nvPr/>
        </p:nvSpPr>
        <p:spPr>
          <a:xfrm>
            <a:off x="3775225" y="2690037"/>
            <a:ext cx="1658679" cy="563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i="1" dirty="0" err="1">
                <a:latin typeface="Helvetica" pitchFamily="2" charset="0"/>
              </a:rPr>
              <a:t>SweepFinder</a:t>
            </a:r>
            <a:endParaRPr lang="en-US" sz="1700" i="1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E75E1A-7DC5-C241-AD63-8D1E07108A6C}"/>
              </a:ext>
            </a:extLst>
          </p:cNvPr>
          <p:cNvSpPr txBox="1"/>
          <p:nvPr/>
        </p:nvSpPr>
        <p:spPr>
          <a:xfrm>
            <a:off x="2818026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97141-6DD1-C049-950D-D3977B5453A7}"/>
              </a:ext>
            </a:extLst>
          </p:cNvPr>
          <p:cNvSpPr txBox="1"/>
          <p:nvPr/>
        </p:nvSpPr>
        <p:spPr>
          <a:xfrm>
            <a:off x="6103845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C1A4C5-E4B7-BD43-BBB2-FFFC8EC8549D}"/>
              </a:ext>
            </a:extLst>
          </p:cNvPr>
          <p:cNvCxnSpPr>
            <a:stCxn id="16" idx="3"/>
          </p:cNvCxnSpPr>
          <p:nvPr/>
        </p:nvCxnSpPr>
        <p:spPr>
          <a:xfrm>
            <a:off x="3105284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041863-5D00-AD46-B218-B75C797297DA}"/>
              </a:ext>
            </a:extLst>
          </p:cNvPr>
          <p:cNvCxnSpPr/>
          <p:nvPr/>
        </p:nvCxnSpPr>
        <p:spPr>
          <a:xfrm>
            <a:off x="5491598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83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55960A1-7B98-7243-BFC3-8FF31430627B}"/>
              </a:ext>
            </a:extLst>
          </p:cNvPr>
          <p:cNvGrpSpPr/>
          <p:nvPr/>
        </p:nvGrpSpPr>
        <p:grpSpPr>
          <a:xfrm>
            <a:off x="1386364" y="467833"/>
            <a:ext cx="6400800" cy="6400800"/>
            <a:chOff x="1386364" y="457200"/>
            <a:chExt cx="6400800" cy="6400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C11D7A-2C16-6747-AACD-FEA4E7E7D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364" y="457200"/>
              <a:ext cx="6400800" cy="64008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FDE255-ED1F-5B42-9F3C-77C07CA6489F}"/>
                </a:ext>
              </a:extLst>
            </p:cNvPr>
            <p:cNvSpPr txBox="1"/>
            <p:nvPr/>
          </p:nvSpPr>
          <p:spPr>
            <a:xfrm>
              <a:off x="4666136" y="3628012"/>
              <a:ext cx="261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Crossover during sweep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F7B9E37-41EA-3440-8D3A-FF0590FFD94D}"/>
                </a:ext>
              </a:extLst>
            </p:cNvPr>
            <p:cNvSpPr/>
            <p:nvPr/>
          </p:nvSpPr>
          <p:spPr>
            <a:xfrm>
              <a:off x="4138904" y="3997344"/>
              <a:ext cx="2994434" cy="911499"/>
            </a:xfrm>
            <a:custGeom>
              <a:avLst/>
              <a:gdLst>
                <a:gd name="connsiteX0" fmla="*/ 0 w 2994434"/>
                <a:gd name="connsiteY0" fmla="*/ 911499 h 911499"/>
                <a:gd name="connsiteX1" fmla="*/ 344908 w 2994434"/>
                <a:gd name="connsiteY1" fmla="*/ 158863 h 911499"/>
                <a:gd name="connsiteX2" fmla="*/ 642784 w 2994434"/>
                <a:gd name="connsiteY2" fmla="*/ 17744 h 911499"/>
                <a:gd name="connsiteX3" fmla="*/ 1191503 w 2994434"/>
                <a:gd name="connsiteY3" fmla="*/ 2064 h 911499"/>
                <a:gd name="connsiteX4" fmla="*/ 2994434 w 2994434"/>
                <a:gd name="connsiteY4" fmla="*/ 2064 h 91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4434" h="911499">
                  <a:moveTo>
                    <a:pt x="0" y="911499"/>
                  </a:moveTo>
                  <a:cubicBezTo>
                    <a:pt x="118888" y="609660"/>
                    <a:pt x="237777" y="307822"/>
                    <a:pt x="344908" y="158863"/>
                  </a:cubicBezTo>
                  <a:cubicBezTo>
                    <a:pt x="452039" y="9904"/>
                    <a:pt x="501685" y="43877"/>
                    <a:pt x="642784" y="17744"/>
                  </a:cubicBezTo>
                  <a:cubicBezTo>
                    <a:pt x="783883" y="-8389"/>
                    <a:pt x="1191503" y="2064"/>
                    <a:pt x="1191503" y="2064"/>
                  </a:cubicBezTo>
                  <a:lnTo>
                    <a:pt x="2994434" y="2064"/>
                  </a:lnTo>
                </a:path>
              </a:pathLst>
            </a:cu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of directional selection in a large population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0845A-CF58-2445-A044-5B3D4006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2" y="4685598"/>
            <a:ext cx="15621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CA0F4-01BD-5D43-B96F-D19E6C5B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45" y="4038418"/>
            <a:ext cx="1730007" cy="656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C5B686-C296-DD41-B3A3-C0F800A3C879}"/>
              </a:ext>
            </a:extLst>
          </p:cNvPr>
          <p:cNvSpPr txBox="1"/>
          <p:nvPr/>
        </p:nvSpPr>
        <p:spPr>
          <a:xfrm>
            <a:off x="7222897" y="6492874"/>
            <a:ext cx="192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Nielsen et al. 2005</a:t>
            </a:r>
          </a:p>
        </p:txBody>
      </p:sp>
    </p:spTree>
    <p:extLst>
      <p:ext uri="{BB962C8B-B14F-4D97-AF65-F5344CB8AC3E}">
        <p14:creationId xmlns:p14="http://schemas.microsoft.com/office/powerpoint/2010/main" val="89810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Illustration of </a:t>
            </a:r>
            <a:r>
              <a:rPr lang="en-US" dirty="0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SweepFinder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28C6A-F31B-F24D-8CBD-178DC249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214"/>
            <a:ext cx="9144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2B8-7209-A344-9B2B-D6F891D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of an “algorithmic model”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999DB-8867-B844-932D-615805CD454B}"/>
              </a:ext>
            </a:extLst>
          </p:cNvPr>
          <p:cNvSpPr/>
          <p:nvPr/>
        </p:nvSpPr>
        <p:spPr>
          <a:xfrm>
            <a:off x="3485862" y="2690037"/>
            <a:ext cx="1658679" cy="563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i="1" dirty="0">
                <a:latin typeface="Helvetica" pitchFamily="2" charset="0"/>
              </a:rPr>
              <a:t>Artificial Neural Network (ANN)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2DC81-922C-6A41-A299-4BFAEA2E9017}"/>
              </a:ext>
            </a:extLst>
          </p:cNvPr>
          <p:cNvSpPr txBox="1"/>
          <p:nvPr/>
        </p:nvSpPr>
        <p:spPr>
          <a:xfrm>
            <a:off x="7651091" y="6488668"/>
            <a:ext cx="149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Breiman</a:t>
            </a:r>
            <a:r>
              <a:rPr lang="en-US" dirty="0"/>
              <a:t> 2001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FF57-8E9E-2E4B-8E11-DAEE5524D962}"/>
              </a:ext>
            </a:extLst>
          </p:cNvPr>
          <p:cNvSpPr txBox="1"/>
          <p:nvPr/>
        </p:nvSpPr>
        <p:spPr>
          <a:xfrm>
            <a:off x="2528663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5CF76-9D4B-6142-8FC8-3279420C262C}"/>
              </a:ext>
            </a:extLst>
          </p:cNvPr>
          <p:cNvSpPr txBox="1"/>
          <p:nvPr/>
        </p:nvSpPr>
        <p:spPr>
          <a:xfrm>
            <a:off x="5814482" y="2787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1EE5C6-4710-B547-B53F-C23B482077FA}"/>
              </a:ext>
            </a:extLst>
          </p:cNvPr>
          <p:cNvCxnSpPr>
            <a:stCxn id="8" idx="3"/>
          </p:cNvCxnSpPr>
          <p:nvPr/>
        </p:nvCxnSpPr>
        <p:spPr>
          <a:xfrm>
            <a:off x="2815921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30873C-68DF-DE46-8583-963E204B018E}"/>
              </a:ext>
            </a:extLst>
          </p:cNvPr>
          <p:cNvCxnSpPr/>
          <p:nvPr/>
        </p:nvCxnSpPr>
        <p:spPr>
          <a:xfrm>
            <a:off x="5202235" y="2971800"/>
            <a:ext cx="54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536D53-41F8-2C4C-9044-D28259329F91}"/>
              </a:ext>
            </a:extLst>
          </p:cNvPr>
          <p:cNvSpPr txBox="1"/>
          <p:nvPr/>
        </p:nvSpPr>
        <p:spPr>
          <a:xfrm>
            <a:off x="724865" y="4456253"/>
            <a:ext cx="7790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Model:</a:t>
            </a:r>
            <a:r>
              <a:rPr lang="en-US" sz="2400" dirty="0">
                <a:latin typeface="Helvetica" pitchFamily="2" charset="0"/>
              </a:rPr>
              <a:t> ???</a:t>
            </a:r>
          </a:p>
          <a:p>
            <a:r>
              <a:rPr lang="en-US" sz="2400" b="1" dirty="0">
                <a:latin typeface="Helvetica" pitchFamily="2" charset="0"/>
              </a:rPr>
              <a:t>Model validation:</a:t>
            </a:r>
            <a:r>
              <a:rPr lang="en-US" sz="2400" dirty="0">
                <a:latin typeface="Helvetica" pitchFamily="2" charset="0"/>
              </a:rPr>
              <a:t> Predictive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9538-3A3B-1D48-8DE7-41B1297BCB22}"/>
              </a:ext>
            </a:extLst>
          </p:cNvPr>
          <p:cNvSpPr txBox="1"/>
          <p:nvPr/>
        </p:nvSpPr>
        <p:spPr>
          <a:xfrm>
            <a:off x="1416820" y="3438229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Helvetica" pitchFamily="2" charset="0"/>
              </a:rPr>
              <a:t>: vector of summary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E30B8-B5F2-A548-8175-2C8A8B0A231F}"/>
              </a:ext>
            </a:extLst>
          </p:cNvPr>
          <p:cNvSpPr txBox="1"/>
          <p:nvPr/>
        </p:nvSpPr>
        <p:spPr>
          <a:xfrm>
            <a:off x="5339262" y="34382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Helvetica" pitchFamily="2" charset="0"/>
              </a:rPr>
              <a:t>: sweep or no?</a:t>
            </a:r>
          </a:p>
        </p:txBody>
      </p:sp>
    </p:spTree>
    <p:extLst>
      <p:ext uri="{BB962C8B-B14F-4D97-AF65-F5344CB8AC3E}">
        <p14:creationId xmlns:p14="http://schemas.microsoft.com/office/powerpoint/2010/main" val="20908085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4_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4_3" id="{26A1BA82-C28E-E34B-8DF4-D68DEA5C8AE5}" vid="{9D9AD384-0724-9445-8AE7-B3A1DDA681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default_4_3</Template>
  <TotalTime>10439</TotalTime>
  <Words>1439</Words>
  <Application>Microsoft Macintosh PowerPoint</Application>
  <PresentationFormat>On-screen Show (4:3)</PresentationFormat>
  <Paragraphs>249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Cambria Math</vt:lpstr>
      <vt:lpstr>Courier</vt:lpstr>
      <vt:lpstr>Helvetica</vt:lpstr>
      <vt:lpstr>Helvetica Neue</vt:lpstr>
      <vt:lpstr>System Font Regular</vt:lpstr>
      <vt:lpstr>Times New Roman</vt:lpstr>
      <vt:lpstr>default_4_3</vt:lpstr>
      <vt:lpstr>Outline:</vt:lpstr>
      <vt:lpstr>Outline:</vt:lpstr>
      <vt:lpstr>Machine Learning: Introduction</vt:lpstr>
      <vt:lpstr>Outline</vt:lpstr>
      <vt:lpstr>Breiman’s two cultures of statistical modeling</vt:lpstr>
      <vt:lpstr>Example of a “data model”</vt:lpstr>
      <vt:lpstr>Model of directional selection in a large population</vt:lpstr>
      <vt:lpstr>Illustration of SweepFinder model</vt:lpstr>
      <vt:lpstr>Example of an “algorithmic model”</vt:lpstr>
      <vt:lpstr>Machine Learning → Profit</vt:lpstr>
      <vt:lpstr>What is supervised machine learning?</vt:lpstr>
      <vt:lpstr>Example loss functions</vt:lpstr>
      <vt:lpstr>What is machine learning?</vt:lpstr>
      <vt:lpstr>Why machine learning?</vt:lpstr>
      <vt:lpstr>The Iris dataset</vt:lpstr>
      <vt:lpstr>Iris data</vt:lpstr>
      <vt:lpstr>Some more thoughts on high-dimensional data</vt:lpstr>
      <vt:lpstr>PowerPoint Presentation</vt:lpstr>
      <vt:lpstr>Some more thoughts on high-dimensional data</vt:lpstr>
      <vt:lpstr>High dimensionality: curse, or blessing?</vt:lpstr>
      <vt:lpstr>The Blessing of Dimensionality?</vt:lpstr>
      <vt:lpstr>The Blessing of Dimensionality!</vt:lpstr>
      <vt:lpstr>Training and test data</vt:lpstr>
      <vt:lpstr>Cross-validation</vt:lpstr>
      <vt:lpstr>k-nearest neighbors</vt:lpstr>
      <vt:lpstr>k-nearest neighbors</vt:lpstr>
      <vt:lpstr>k-NN decision surfaces</vt:lpstr>
      <vt:lpstr>Support vector machine</vt:lpstr>
      <vt:lpstr>This one weird “Kernel Trick”</vt:lpstr>
      <vt:lpstr>Commonly used kernels</vt:lpstr>
      <vt:lpstr>Example decision surfaces – SVM</vt:lpstr>
      <vt:lpstr>More SVM decision surfaces</vt:lpstr>
      <vt:lpstr>Preprocessing data</vt:lpstr>
      <vt:lpstr>Decision tree</vt:lpstr>
      <vt:lpstr>Decision tree for Iris dataset</vt:lpstr>
      <vt:lpstr>Decision tree for Iris dataset</vt:lpstr>
      <vt:lpstr>Decision tree: follow training data down to the leaves</vt:lpstr>
      <vt:lpstr>From trees to forests</vt:lpstr>
      <vt:lpstr>Random forests</vt:lpstr>
      <vt:lpstr>Non-linear decision boundaries with trees and forests</vt:lpstr>
      <vt:lpstr>Regression with trees/forests</vt:lpstr>
      <vt:lpstr>Advantages of random forests</vt:lpstr>
      <vt:lpstr>Unsupervised learning</vt:lpstr>
      <vt:lpstr>Isolation forests</vt:lpstr>
      <vt:lpstr>Back to supervised learning…</vt:lpstr>
      <vt:lpstr>Perceptron</vt:lpstr>
      <vt:lpstr>Limitation of perceptrons</vt:lpstr>
      <vt:lpstr>Up next</vt:lpstr>
      <vt:lpstr>But first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Introduction</dc:title>
  <dc:creator>Schrider, Dan</dc:creator>
  <cp:lastModifiedBy>Schrider, Dan</cp:lastModifiedBy>
  <cp:revision>196</cp:revision>
  <dcterms:created xsi:type="dcterms:W3CDTF">2020-02-24T00:13:01Z</dcterms:created>
  <dcterms:modified xsi:type="dcterms:W3CDTF">2024-05-15T14:36:42Z</dcterms:modified>
</cp:coreProperties>
</file>